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30"/>
  </p:notesMasterIdLst>
  <p:handoutMasterIdLst>
    <p:handoutMasterId r:id="rId31"/>
  </p:handoutMasterIdLst>
  <p:sldIdLst>
    <p:sldId id="256" r:id="rId5"/>
    <p:sldId id="257" r:id="rId6"/>
    <p:sldId id="258" r:id="rId7"/>
    <p:sldId id="281" r:id="rId8"/>
    <p:sldId id="283" r:id="rId9"/>
    <p:sldId id="282" r:id="rId10"/>
    <p:sldId id="267" r:id="rId11"/>
    <p:sldId id="269" r:id="rId12"/>
    <p:sldId id="287" r:id="rId13"/>
    <p:sldId id="284" r:id="rId14"/>
    <p:sldId id="266" r:id="rId15"/>
    <p:sldId id="270" r:id="rId16"/>
    <p:sldId id="286" r:id="rId17"/>
    <p:sldId id="271" r:id="rId18"/>
    <p:sldId id="285" r:id="rId19"/>
    <p:sldId id="268" r:id="rId20"/>
    <p:sldId id="273" r:id="rId21"/>
    <p:sldId id="272" r:id="rId22"/>
    <p:sldId id="274" r:id="rId23"/>
    <p:sldId id="275" r:id="rId24"/>
    <p:sldId id="276" r:id="rId25"/>
    <p:sldId id="280" r:id="rId26"/>
    <p:sldId id="278" r:id="rId27"/>
    <p:sldId id="265" r:id="rId28"/>
    <p:sldId id="279" r:id="rId29"/>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Capitals" pitchFamily="8" charset="0"/>
        <a:ea typeface="ＭＳ Ｐゴシック" pitchFamily="8" charset="-128"/>
        <a:cs typeface="+mn-cs"/>
      </a:defRPr>
    </a:lvl1pPr>
    <a:lvl2pPr marL="457200" algn="l" rtl="0" eaLnBrk="0" fontAlgn="base" hangingPunct="0">
      <a:spcBef>
        <a:spcPct val="0"/>
      </a:spcBef>
      <a:spcAft>
        <a:spcPct val="0"/>
      </a:spcAft>
      <a:defRPr sz="1200" kern="1200">
        <a:solidFill>
          <a:schemeClr val="tx1"/>
        </a:solidFill>
        <a:latin typeface="Capitals" pitchFamily="8" charset="0"/>
        <a:ea typeface="ＭＳ Ｐゴシック" pitchFamily="8" charset="-128"/>
        <a:cs typeface="+mn-cs"/>
      </a:defRPr>
    </a:lvl2pPr>
    <a:lvl3pPr marL="914400" algn="l" rtl="0" eaLnBrk="0" fontAlgn="base" hangingPunct="0">
      <a:spcBef>
        <a:spcPct val="0"/>
      </a:spcBef>
      <a:spcAft>
        <a:spcPct val="0"/>
      </a:spcAft>
      <a:defRPr sz="1200" kern="1200">
        <a:solidFill>
          <a:schemeClr val="tx1"/>
        </a:solidFill>
        <a:latin typeface="Capitals" pitchFamily="8" charset="0"/>
        <a:ea typeface="ＭＳ Ｐゴシック" pitchFamily="8" charset="-128"/>
        <a:cs typeface="+mn-cs"/>
      </a:defRPr>
    </a:lvl3pPr>
    <a:lvl4pPr marL="1371600" algn="l" rtl="0" eaLnBrk="0" fontAlgn="base" hangingPunct="0">
      <a:spcBef>
        <a:spcPct val="0"/>
      </a:spcBef>
      <a:spcAft>
        <a:spcPct val="0"/>
      </a:spcAft>
      <a:defRPr sz="1200" kern="1200">
        <a:solidFill>
          <a:schemeClr val="tx1"/>
        </a:solidFill>
        <a:latin typeface="Capitals" pitchFamily="8" charset="0"/>
        <a:ea typeface="ＭＳ Ｐゴシック" pitchFamily="8" charset="-128"/>
        <a:cs typeface="+mn-cs"/>
      </a:defRPr>
    </a:lvl4pPr>
    <a:lvl5pPr marL="1828800" algn="l" rtl="0" eaLnBrk="0" fontAlgn="base" hangingPunct="0">
      <a:spcBef>
        <a:spcPct val="0"/>
      </a:spcBef>
      <a:spcAft>
        <a:spcPct val="0"/>
      </a:spcAft>
      <a:defRPr sz="1200" kern="1200">
        <a:solidFill>
          <a:schemeClr val="tx1"/>
        </a:solidFill>
        <a:latin typeface="Capitals" pitchFamily="8" charset="0"/>
        <a:ea typeface="ＭＳ Ｐゴシック" pitchFamily="8" charset="-128"/>
        <a:cs typeface="+mn-cs"/>
      </a:defRPr>
    </a:lvl5pPr>
    <a:lvl6pPr marL="2286000" algn="l" defTabSz="914400" rtl="0" eaLnBrk="1" latinLnBrk="0" hangingPunct="1">
      <a:defRPr sz="1200" kern="1200">
        <a:solidFill>
          <a:schemeClr val="tx1"/>
        </a:solidFill>
        <a:latin typeface="Capitals" pitchFamily="8" charset="0"/>
        <a:ea typeface="ＭＳ Ｐゴシック" pitchFamily="8" charset="-128"/>
        <a:cs typeface="+mn-cs"/>
      </a:defRPr>
    </a:lvl6pPr>
    <a:lvl7pPr marL="2743200" algn="l" defTabSz="914400" rtl="0" eaLnBrk="1" latinLnBrk="0" hangingPunct="1">
      <a:defRPr sz="1200" kern="1200">
        <a:solidFill>
          <a:schemeClr val="tx1"/>
        </a:solidFill>
        <a:latin typeface="Capitals" pitchFamily="8" charset="0"/>
        <a:ea typeface="ＭＳ Ｐゴシック" pitchFamily="8" charset="-128"/>
        <a:cs typeface="+mn-cs"/>
      </a:defRPr>
    </a:lvl7pPr>
    <a:lvl8pPr marL="3200400" algn="l" defTabSz="914400" rtl="0" eaLnBrk="1" latinLnBrk="0" hangingPunct="1">
      <a:defRPr sz="1200" kern="1200">
        <a:solidFill>
          <a:schemeClr val="tx1"/>
        </a:solidFill>
        <a:latin typeface="Capitals" pitchFamily="8" charset="0"/>
        <a:ea typeface="ＭＳ Ｐゴシック" pitchFamily="8" charset="-128"/>
        <a:cs typeface="+mn-cs"/>
      </a:defRPr>
    </a:lvl8pPr>
    <a:lvl9pPr marL="3657600" algn="l" defTabSz="914400" rtl="0" eaLnBrk="1" latinLnBrk="0" hangingPunct="1">
      <a:defRPr sz="1200" kern="1200">
        <a:solidFill>
          <a:schemeClr val="tx1"/>
        </a:solidFill>
        <a:latin typeface="Capitals" pitchFamily="8" charset="0"/>
        <a:ea typeface="ＭＳ Ｐゴシック" pitchFamily="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72CC09"/>
    <a:srgbClr val="46FFC9"/>
    <a:srgbClr val="CCCCCC"/>
    <a:srgbClr val="E6E6E6"/>
    <a:srgbClr val="0000FF"/>
    <a:srgbClr val="6666FF"/>
    <a:srgbClr val="008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64" autoAdjust="0"/>
    <p:restoredTop sz="78139" autoAdjust="0"/>
  </p:normalViewPr>
  <p:slideViewPr>
    <p:cSldViewPr>
      <p:cViewPr varScale="1">
        <p:scale>
          <a:sx n="107" d="100"/>
          <a:sy n="107" d="100"/>
        </p:scale>
        <p:origin x="-1074" y="-96"/>
      </p:cViewPr>
      <p:guideLst>
        <p:guide orient="horz" pos="2160"/>
        <p:guide pos="2880"/>
      </p:guideLst>
    </p:cSldViewPr>
  </p:slideViewPr>
  <p:outlineViewPr>
    <p:cViewPr>
      <p:scale>
        <a:sx n="33" d="100"/>
        <a:sy n="33" d="100"/>
      </p:scale>
      <p:origin x="0" y="19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F8DD5E-B686-445C-B422-4DD0B1012E67}" type="doc">
      <dgm:prSet loTypeId="urn:microsoft.com/office/officeart/2005/8/layout/hierarchy4" loCatId="relationship" qsTypeId="urn:microsoft.com/office/officeart/2005/8/quickstyle/simple5" qsCatId="simple" csTypeId="urn:microsoft.com/office/officeart/2005/8/colors/accent1_2" csCatId="accent1" phldr="1"/>
      <dgm:spPr/>
      <dgm:t>
        <a:bodyPr/>
        <a:lstStyle/>
        <a:p>
          <a:endParaRPr lang="en-US"/>
        </a:p>
      </dgm:t>
    </dgm:pt>
    <dgm:pt modelId="{C0E792FA-6CEF-4413-8AB0-CF0C6FFFEFBB}">
      <dgm:prSet phldrT="[Text]"/>
      <dgm:spPr>
        <a:solidFill>
          <a:schemeClr val="accent2">
            <a:lumMod val="40000"/>
            <a:lumOff val="60000"/>
          </a:schemeClr>
        </a:solidFill>
      </dgm:spPr>
      <dgm:t>
        <a:bodyPr/>
        <a:lstStyle/>
        <a:p>
          <a:r>
            <a:rPr lang="en-US" dirty="0" smtClean="0"/>
            <a:t>Procedure A Title</a:t>
          </a:r>
          <a:endParaRPr lang="en-US" dirty="0"/>
        </a:p>
      </dgm:t>
    </dgm:pt>
    <dgm:pt modelId="{6C2736E0-4403-4894-8BBA-AE04F634E270}" type="parTrans" cxnId="{45C2A3A0-F1C6-437E-B620-016D88C176F2}">
      <dgm:prSet/>
      <dgm:spPr/>
      <dgm:t>
        <a:bodyPr/>
        <a:lstStyle/>
        <a:p>
          <a:endParaRPr lang="en-US"/>
        </a:p>
      </dgm:t>
    </dgm:pt>
    <dgm:pt modelId="{35A7C90E-86ED-435F-9C55-7F685BB3F058}" type="sibTrans" cxnId="{45C2A3A0-F1C6-437E-B620-016D88C176F2}">
      <dgm:prSet/>
      <dgm:spPr/>
      <dgm:t>
        <a:bodyPr/>
        <a:lstStyle/>
        <a:p>
          <a:endParaRPr lang="en-US"/>
        </a:p>
      </dgm:t>
    </dgm:pt>
    <dgm:pt modelId="{87002EAA-EE16-41D8-AF57-6BB2D0F97F71}">
      <dgm:prSet phldrT="[Text]"/>
      <dgm:spPr>
        <a:solidFill>
          <a:schemeClr val="accent2">
            <a:lumMod val="40000"/>
            <a:lumOff val="60000"/>
          </a:schemeClr>
        </a:solidFill>
      </dgm:spPr>
      <dgm:t>
        <a:bodyPr/>
        <a:lstStyle/>
        <a:p>
          <a:r>
            <a:rPr lang="en-US" dirty="0" smtClean="0"/>
            <a:t>Procedure A Metadata</a:t>
          </a:r>
          <a:endParaRPr lang="en-US" dirty="0"/>
        </a:p>
      </dgm:t>
    </dgm:pt>
    <dgm:pt modelId="{8394239A-09EE-4921-B50A-E82F19079A76}" type="parTrans" cxnId="{C4431CD7-1292-4988-8823-8FD729BB3775}">
      <dgm:prSet/>
      <dgm:spPr/>
      <dgm:t>
        <a:bodyPr/>
        <a:lstStyle/>
        <a:p>
          <a:endParaRPr lang="en-US"/>
        </a:p>
      </dgm:t>
    </dgm:pt>
    <dgm:pt modelId="{E02E5ED5-F613-47C4-96A5-E56E7C667B2C}" type="sibTrans" cxnId="{C4431CD7-1292-4988-8823-8FD729BB3775}">
      <dgm:prSet/>
      <dgm:spPr/>
      <dgm:t>
        <a:bodyPr/>
        <a:lstStyle/>
        <a:p>
          <a:endParaRPr lang="en-US"/>
        </a:p>
      </dgm:t>
    </dgm:pt>
    <dgm:pt modelId="{445E73BE-EC88-41C2-9A61-03A44975BE93}">
      <dgm:prSet phldrT="[Text]" custT="1"/>
      <dgm:spPr>
        <a:solidFill>
          <a:schemeClr val="accent2">
            <a:lumMod val="40000"/>
            <a:lumOff val="60000"/>
          </a:schemeClr>
        </a:solidFill>
      </dgm:spPr>
      <dgm:t>
        <a:bodyPr/>
        <a:lstStyle/>
        <a:p>
          <a:r>
            <a:rPr lang="en-US" sz="1800" dirty="0" smtClean="0"/>
            <a:t>Related Products</a:t>
          </a:r>
          <a:endParaRPr lang="en-US" sz="1800" dirty="0"/>
        </a:p>
      </dgm:t>
    </dgm:pt>
    <dgm:pt modelId="{97521595-9077-4688-987B-87BA36C85778}" type="parTrans" cxnId="{2BB12A57-C28C-4147-B73F-BCDBCB0BBA4B}">
      <dgm:prSet/>
      <dgm:spPr/>
      <dgm:t>
        <a:bodyPr/>
        <a:lstStyle/>
        <a:p>
          <a:endParaRPr lang="en-US"/>
        </a:p>
      </dgm:t>
    </dgm:pt>
    <dgm:pt modelId="{52C4D5F1-0B8D-4E65-94F0-CF43A0B3B6C8}" type="sibTrans" cxnId="{2BB12A57-C28C-4147-B73F-BCDBCB0BBA4B}">
      <dgm:prSet/>
      <dgm:spPr/>
      <dgm:t>
        <a:bodyPr/>
        <a:lstStyle/>
        <a:p>
          <a:endParaRPr lang="en-US"/>
        </a:p>
      </dgm:t>
    </dgm:pt>
    <dgm:pt modelId="{060DF548-E685-4BF1-9496-0DFB3978A9DD}">
      <dgm:prSet phldrT="[Text]"/>
      <dgm:spPr>
        <a:solidFill>
          <a:schemeClr val="accent2">
            <a:lumMod val="40000"/>
            <a:lumOff val="60000"/>
          </a:schemeClr>
        </a:solidFill>
      </dgm:spPr>
      <dgm:t>
        <a:bodyPr/>
        <a:lstStyle/>
        <a:p>
          <a:r>
            <a:rPr lang="en-US" dirty="0" smtClean="0"/>
            <a:t>Related Regulations</a:t>
          </a:r>
          <a:endParaRPr lang="en-US" dirty="0"/>
        </a:p>
      </dgm:t>
    </dgm:pt>
    <dgm:pt modelId="{8C7DF2F7-3F83-4E99-834A-3243EF236BA1}" type="parTrans" cxnId="{360BE579-957B-493F-886C-1A8328741475}">
      <dgm:prSet/>
      <dgm:spPr/>
      <dgm:t>
        <a:bodyPr/>
        <a:lstStyle/>
        <a:p>
          <a:endParaRPr lang="en-US"/>
        </a:p>
      </dgm:t>
    </dgm:pt>
    <dgm:pt modelId="{69F7B51A-012C-412E-8E18-192D419559A0}" type="sibTrans" cxnId="{360BE579-957B-493F-886C-1A8328741475}">
      <dgm:prSet/>
      <dgm:spPr/>
      <dgm:t>
        <a:bodyPr/>
        <a:lstStyle/>
        <a:p>
          <a:endParaRPr lang="en-US"/>
        </a:p>
      </dgm:t>
    </dgm:pt>
    <dgm:pt modelId="{864CF1BD-6C05-4AD9-B457-F596F541F390}" type="pres">
      <dgm:prSet presAssocID="{F2F8DD5E-B686-445C-B422-4DD0B1012E67}" presName="Name0" presStyleCnt="0">
        <dgm:presLayoutVars>
          <dgm:chPref val="1"/>
          <dgm:dir/>
          <dgm:animOne val="branch"/>
          <dgm:animLvl val="lvl"/>
          <dgm:resizeHandles/>
        </dgm:presLayoutVars>
      </dgm:prSet>
      <dgm:spPr/>
    </dgm:pt>
    <dgm:pt modelId="{FE283965-719C-4775-9293-66EACFE86ED8}" type="pres">
      <dgm:prSet presAssocID="{C0E792FA-6CEF-4413-8AB0-CF0C6FFFEFBB}" presName="vertOne" presStyleCnt="0"/>
      <dgm:spPr/>
    </dgm:pt>
    <dgm:pt modelId="{A45237C2-E1F8-4FBC-815D-17F82B8F5C93}" type="pres">
      <dgm:prSet presAssocID="{C0E792FA-6CEF-4413-8AB0-CF0C6FFFEFBB}" presName="txOne" presStyleLbl="node0" presStyleIdx="0" presStyleCnt="1" custScaleY="58882" custLinFactY="-95239" custLinFactNeighborX="1918" custLinFactNeighborY="-100000">
        <dgm:presLayoutVars>
          <dgm:chPref val="3"/>
        </dgm:presLayoutVars>
      </dgm:prSet>
      <dgm:spPr/>
      <dgm:t>
        <a:bodyPr/>
        <a:lstStyle/>
        <a:p>
          <a:endParaRPr lang="en-US"/>
        </a:p>
      </dgm:t>
    </dgm:pt>
    <dgm:pt modelId="{1882DBB5-6318-49E3-B781-8BBBC1E73582}" type="pres">
      <dgm:prSet presAssocID="{C0E792FA-6CEF-4413-8AB0-CF0C6FFFEFBB}" presName="parTransOne" presStyleCnt="0"/>
      <dgm:spPr/>
    </dgm:pt>
    <dgm:pt modelId="{3E85D197-06F7-4822-B419-8EB066719534}" type="pres">
      <dgm:prSet presAssocID="{C0E792FA-6CEF-4413-8AB0-CF0C6FFFEFBB}" presName="horzOne" presStyleCnt="0"/>
      <dgm:spPr/>
    </dgm:pt>
    <dgm:pt modelId="{22E7CDCE-BDA6-424B-BC7E-CC95E8C5BB42}" type="pres">
      <dgm:prSet presAssocID="{87002EAA-EE16-41D8-AF57-6BB2D0F97F71}" presName="vertTwo" presStyleCnt="0"/>
      <dgm:spPr/>
    </dgm:pt>
    <dgm:pt modelId="{4F2DF195-9E2D-4FA2-B61E-BAC8A059E0BA}" type="pres">
      <dgm:prSet presAssocID="{87002EAA-EE16-41D8-AF57-6BB2D0F97F71}" presName="txTwo" presStyleLbl="node2" presStyleIdx="0" presStyleCnt="2" custScaleX="159283" custScaleY="350915">
        <dgm:presLayoutVars>
          <dgm:chPref val="3"/>
        </dgm:presLayoutVars>
      </dgm:prSet>
      <dgm:spPr/>
      <dgm:t>
        <a:bodyPr/>
        <a:lstStyle/>
        <a:p>
          <a:endParaRPr lang="en-US"/>
        </a:p>
      </dgm:t>
    </dgm:pt>
    <dgm:pt modelId="{E3C47609-1372-48AC-BBA5-F529A34E1E5F}" type="pres">
      <dgm:prSet presAssocID="{87002EAA-EE16-41D8-AF57-6BB2D0F97F71}" presName="horzTwo" presStyleCnt="0"/>
      <dgm:spPr/>
    </dgm:pt>
    <dgm:pt modelId="{E5C3B427-420B-4543-9031-6965C75615AC}" type="pres">
      <dgm:prSet presAssocID="{E02E5ED5-F613-47C4-96A5-E56E7C667B2C}" presName="sibSpaceTwo" presStyleCnt="0"/>
      <dgm:spPr/>
    </dgm:pt>
    <dgm:pt modelId="{E32816F6-BEF7-4E81-8977-1B412E1A55CC}" type="pres">
      <dgm:prSet presAssocID="{445E73BE-EC88-41C2-9A61-03A44975BE93}" presName="vertTwo" presStyleCnt="0"/>
      <dgm:spPr/>
    </dgm:pt>
    <dgm:pt modelId="{F2F7D2AA-8F94-4A7C-8E2D-406348A20BB4}" type="pres">
      <dgm:prSet presAssocID="{445E73BE-EC88-41C2-9A61-03A44975BE93}" presName="txTwo" presStyleLbl="node2" presStyleIdx="1" presStyleCnt="2" custScaleY="144082">
        <dgm:presLayoutVars>
          <dgm:chPref val="3"/>
        </dgm:presLayoutVars>
      </dgm:prSet>
      <dgm:spPr/>
      <dgm:t>
        <a:bodyPr/>
        <a:lstStyle/>
        <a:p>
          <a:endParaRPr lang="en-US"/>
        </a:p>
      </dgm:t>
    </dgm:pt>
    <dgm:pt modelId="{CB2E4EE7-E7FE-4F39-88EA-3E732C2AF0D4}" type="pres">
      <dgm:prSet presAssocID="{445E73BE-EC88-41C2-9A61-03A44975BE93}" presName="parTransTwo" presStyleCnt="0"/>
      <dgm:spPr/>
    </dgm:pt>
    <dgm:pt modelId="{852C8288-DD3E-4ED1-8069-CCEE237CE5D1}" type="pres">
      <dgm:prSet presAssocID="{445E73BE-EC88-41C2-9A61-03A44975BE93}" presName="horzTwo" presStyleCnt="0"/>
      <dgm:spPr/>
    </dgm:pt>
    <dgm:pt modelId="{D470D40A-9278-4903-9E91-387FD637F9DB}" type="pres">
      <dgm:prSet presAssocID="{060DF548-E685-4BF1-9496-0DFB3978A9DD}" presName="vertThree" presStyleCnt="0"/>
      <dgm:spPr/>
    </dgm:pt>
    <dgm:pt modelId="{C1234B07-9406-4325-874D-54D0084DF9F3}" type="pres">
      <dgm:prSet presAssocID="{060DF548-E685-4BF1-9496-0DFB3978A9DD}" presName="txThree" presStyleLbl="node3" presStyleIdx="0" presStyleCnt="1" custScaleY="183558">
        <dgm:presLayoutVars>
          <dgm:chPref val="3"/>
        </dgm:presLayoutVars>
      </dgm:prSet>
      <dgm:spPr/>
    </dgm:pt>
    <dgm:pt modelId="{1ACA1BC9-F209-48B6-B8E7-EDC03979DB5E}" type="pres">
      <dgm:prSet presAssocID="{060DF548-E685-4BF1-9496-0DFB3978A9DD}" presName="horzThree" presStyleCnt="0"/>
      <dgm:spPr/>
    </dgm:pt>
  </dgm:ptLst>
  <dgm:cxnLst>
    <dgm:cxn modelId="{2BB12A57-C28C-4147-B73F-BCDBCB0BBA4B}" srcId="{C0E792FA-6CEF-4413-8AB0-CF0C6FFFEFBB}" destId="{445E73BE-EC88-41C2-9A61-03A44975BE93}" srcOrd="1" destOrd="0" parTransId="{97521595-9077-4688-987B-87BA36C85778}" sibTransId="{52C4D5F1-0B8D-4E65-94F0-CF43A0B3B6C8}"/>
    <dgm:cxn modelId="{8C3711CB-B15F-4BE6-8FC1-89BD3CF9CBEC}" type="presOf" srcId="{060DF548-E685-4BF1-9496-0DFB3978A9DD}" destId="{C1234B07-9406-4325-874D-54D0084DF9F3}" srcOrd="0" destOrd="0" presId="urn:microsoft.com/office/officeart/2005/8/layout/hierarchy4"/>
    <dgm:cxn modelId="{78E8287B-E52D-440E-82B8-371B25AFFB55}" type="presOf" srcId="{445E73BE-EC88-41C2-9A61-03A44975BE93}" destId="{F2F7D2AA-8F94-4A7C-8E2D-406348A20BB4}" srcOrd="0" destOrd="0" presId="urn:microsoft.com/office/officeart/2005/8/layout/hierarchy4"/>
    <dgm:cxn modelId="{45C2A3A0-F1C6-437E-B620-016D88C176F2}" srcId="{F2F8DD5E-B686-445C-B422-4DD0B1012E67}" destId="{C0E792FA-6CEF-4413-8AB0-CF0C6FFFEFBB}" srcOrd="0" destOrd="0" parTransId="{6C2736E0-4403-4894-8BBA-AE04F634E270}" sibTransId="{35A7C90E-86ED-435F-9C55-7F685BB3F058}"/>
    <dgm:cxn modelId="{82F2E8E8-93A2-4AA7-BF40-D6B6AD3903D8}" type="presOf" srcId="{87002EAA-EE16-41D8-AF57-6BB2D0F97F71}" destId="{4F2DF195-9E2D-4FA2-B61E-BAC8A059E0BA}" srcOrd="0" destOrd="0" presId="urn:microsoft.com/office/officeart/2005/8/layout/hierarchy4"/>
    <dgm:cxn modelId="{BAF42918-5406-40DA-BA3E-A6FFA3F5445E}" type="presOf" srcId="{F2F8DD5E-B686-445C-B422-4DD0B1012E67}" destId="{864CF1BD-6C05-4AD9-B457-F596F541F390}" srcOrd="0" destOrd="0" presId="urn:microsoft.com/office/officeart/2005/8/layout/hierarchy4"/>
    <dgm:cxn modelId="{360BE579-957B-493F-886C-1A8328741475}" srcId="{445E73BE-EC88-41C2-9A61-03A44975BE93}" destId="{060DF548-E685-4BF1-9496-0DFB3978A9DD}" srcOrd="0" destOrd="0" parTransId="{8C7DF2F7-3F83-4E99-834A-3243EF236BA1}" sibTransId="{69F7B51A-012C-412E-8E18-192D419559A0}"/>
    <dgm:cxn modelId="{C4431CD7-1292-4988-8823-8FD729BB3775}" srcId="{C0E792FA-6CEF-4413-8AB0-CF0C6FFFEFBB}" destId="{87002EAA-EE16-41D8-AF57-6BB2D0F97F71}" srcOrd="0" destOrd="0" parTransId="{8394239A-09EE-4921-B50A-E82F19079A76}" sibTransId="{E02E5ED5-F613-47C4-96A5-E56E7C667B2C}"/>
    <dgm:cxn modelId="{100383A6-77F4-4856-8544-FE3753078740}" type="presOf" srcId="{C0E792FA-6CEF-4413-8AB0-CF0C6FFFEFBB}" destId="{A45237C2-E1F8-4FBC-815D-17F82B8F5C93}" srcOrd="0" destOrd="0" presId="urn:microsoft.com/office/officeart/2005/8/layout/hierarchy4"/>
    <dgm:cxn modelId="{D15999A1-0870-4424-8195-8708B6DADCC0}" type="presParOf" srcId="{864CF1BD-6C05-4AD9-B457-F596F541F390}" destId="{FE283965-719C-4775-9293-66EACFE86ED8}" srcOrd="0" destOrd="0" presId="urn:microsoft.com/office/officeart/2005/8/layout/hierarchy4"/>
    <dgm:cxn modelId="{8A5EAAFE-C430-4868-A4BC-C7D50C045124}" type="presParOf" srcId="{FE283965-719C-4775-9293-66EACFE86ED8}" destId="{A45237C2-E1F8-4FBC-815D-17F82B8F5C93}" srcOrd="0" destOrd="0" presId="urn:microsoft.com/office/officeart/2005/8/layout/hierarchy4"/>
    <dgm:cxn modelId="{78CB7F5D-03A4-45D9-81A5-5D55154F9872}" type="presParOf" srcId="{FE283965-719C-4775-9293-66EACFE86ED8}" destId="{1882DBB5-6318-49E3-B781-8BBBC1E73582}" srcOrd="1" destOrd="0" presId="urn:microsoft.com/office/officeart/2005/8/layout/hierarchy4"/>
    <dgm:cxn modelId="{E789096C-6069-47A6-86A6-301737BCDAA8}" type="presParOf" srcId="{FE283965-719C-4775-9293-66EACFE86ED8}" destId="{3E85D197-06F7-4822-B419-8EB066719534}" srcOrd="2" destOrd="0" presId="urn:microsoft.com/office/officeart/2005/8/layout/hierarchy4"/>
    <dgm:cxn modelId="{7B185158-2459-475D-8A86-4DC1A1F4C129}" type="presParOf" srcId="{3E85D197-06F7-4822-B419-8EB066719534}" destId="{22E7CDCE-BDA6-424B-BC7E-CC95E8C5BB42}" srcOrd="0" destOrd="0" presId="urn:microsoft.com/office/officeart/2005/8/layout/hierarchy4"/>
    <dgm:cxn modelId="{6874CB12-FA90-405F-89E0-6705CE56BBC0}" type="presParOf" srcId="{22E7CDCE-BDA6-424B-BC7E-CC95E8C5BB42}" destId="{4F2DF195-9E2D-4FA2-B61E-BAC8A059E0BA}" srcOrd="0" destOrd="0" presId="urn:microsoft.com/office/officeart/2005/8/layout/hierarchy4"/>
    <dgm:cxn modelId="{28FDD248-A258-4909-9283-B3EFED68019F}" type="presParOf" srcId="{22E7CDCE-BDA6-424B-BC7E-CC95E8C5BB42}" destId="{E3C47609-1372-48AC-BBA5-F529A34E1E5F}" srcOrd="1" destOrd="0" presId="urn:microsoft.com/office/officeart/2005/8/layout/hierarchy4"/>
    <dgm:cxn modelId="{493BB254-6B37-4495-8985-E8FB015E41E5}" type="presParOf" srcId="{3E85D197-06F7-4822-B419-8EB066719534}" destId="{E5C3B427-420B-4543-9031-6965C75615AC}" srcOrd="1" destOrd="0" presId="urn:microsoft.com/office/officeart/2005/8/layout/hierarchy4"/>
    <dgm:cxn modelId="{B7EF124D-0768-44A6-B22D-B6CDB7B1283B}" type="presParOf" srcId="{3E85D197-06F7-4822-B419-8EB066719534}" destId="{E32816F6-BEF7-4E81-8977-1B412E1A55CC}" srcOrd="2" destOrd="0" presId="urn:microsoft.com/office/officeart/2005/8/layout/hierarchy4"/>
    <dgm:cxn modelId="{97F33F6B-0543-4248-A2A6-00FF314B0EEB}" type="presParOf" srcId="{E32816F6-BEF7-4E81-8977-1B412E1A55CC}" destId="{F2F7D2AA-8F94-4A7C-8E2D-406348A20BB4}" srcOrd="0" destOrd="0" presId="urn:microsoft.com/office/officeart/2005/8/layout/hierarchy4"/>
    <dgm:cxn modelId="{92B161B4-BA76-4517-B6AD-FB8CAE007C7E}" type="presParOf" srcId="{E32816F6-BEF7-4E81-8977-1B412E1A55CC}" destId="{CB2E4EE7-E7FE-4F39-88EA-3E732C2AF0D4}" srcOrd="1" destOrd="0" presId="urn:microsoft.com/office/officeart/2005/8/layout/hierarchy4"/>
    <dgm:cxn modelId="{83D6D83D-FE14-4C4E-BFD9-4F0220620F22}" type="presParOf" srcId="{E32816F6-BEF7-4E81-8977-1B412E1A55CC}" destId="{852C8288-DD3E-4ED1-8069-CCEE237CE5D1}" srcOrd="2" destOrd="0" presId="urn:microsoft.com/office/officeart/2005/8/layout/hierarchy4"/>
    <dgm:cxn modelId="{1D78CDF6-89E8-44BF-9B67-811FD61DD850}" type="presParOf" srcId="{852C8288-DD3E-4ED1-8069-CCEE237CE5D1}" destId="{D470D40A-9278-4903-9E91-387FD637F9DB}" srcOrd="0" destOrd="0" presId="urn:microsoft.com/office/officeart/2005/8/layout/hierarchy4"/>
    <dgm:cxn modelId="{3CE6A7DB-F608-4C2C-BB13-F38EDFC42BE4}" type="presParOf" srcId="{D470D40A-9278-4903-9E91-387FD637F9DB}" destId="{C1234B07-9406-4325-874D-54D0084DF9F3}" srcOrd="0" destOrd="0" presId="urn:microsoft.com/office/officeart/2005/8/layout/hierarchy4"/>
    <dgm:cxn modelId="{E718AF4D-48DD-4A7D-B861-F1E0A68F839D}" type="presParOf" srcId="{D470D40A-9278-4903-9E91-387FD637F9DB}" destId="{1ACA1BC9-F209-48B6-B8E7-EDC03979DB5E}" srcOrd="1" destOrd="0" presId="urn:microsoft.com/office/officeart/2005/8/layout/hierarchy4"/>
  </dgm:cxnLst>
  <dgm:bg/>
  <dgm:whole/>
</dgm:dataModel>
</file>

<file path=ppt/diagrams/data2.xml><?xml version="1.0" encoding="utf-8"?>
<dgm:dataModel xmlns:dgm="http://schemas.openxmlformats.org/drawingml/2006/diagram" xmlns:a="http://schemas.openxmlformats.org/drawingml/2006/main">
  <dgm:ptLst>
    <dgm:pt modelId="{F2F8DD5E-B686-445C-B422-4DD0B1012E67}" type="doc">
      <dgm:prSet loTypeId="urn:microsoft.com/office/officeart/2005/8/layout/hierarchy4" loCatId="relationship" qsTypeId="urn:microsoft.com/office/officeart/2005/8/quickstyle/simple5" qsCatId="simple" csTypeId="urn:microsoft.com/office/officeart/2005/8/colors/accent1_2" csCatId="accent1" phldr="1"/>
      <dgm:spPr/>
      <dgm:t>
        <a:bodyPr/>
        <a:lstStyle/>
        <a:p>
          <a:endParaRPr lang="en-US"/>
        </a:p>
      </dgm:t>
    </dgm:pt>
    <dgm:pt modelId="{C0E792FA-6CEF-4413-8AB0-CF0C6FFFEFBB}">
      <dgm:prSet phldrT="[Text]"/>
      <dgm:spPr/>
      <dgm:t>
        <a:bodyPr/>
        <a:lstStyle/>
        <a:p>
          <a:r>
            <a:rPr lang="en-US" dirty="0" smtClean="0"/>
            <a:t>Product A Title</a:t>
          </a:r>
          <a:endParaRPr lang="en-US" dirty="0"/>
        </a:p>
      </dgm:t>
    </dgm:pt>
    <dgm:pt modelId="{6C2736E0-4403-4894-8BBA-AE04F634E270}" type="parTrans" cxnId="{45C2A3A0-F1C6-437E-B620-016D88C176F2}">
      <dgm:prSet/>
      <dgm:spPr/>
      <dgm:t>
        <a:bodyPr/>
        <a:lstStyle/>
        <a:p>
          <a:endParaRPr lang="en-US"/>
        </a:p>
      </dgm:t>
    </dgm:pt>
    <dgm:pt modelId="{35A7C90E-86ED-435F-9C55-7F685BB3F058}" type="sibTrans" cxnId="{45C2A3A0-F1C6-437E-B620-016D88C176F2}">
      <dgm:prSet/>
      <dgm:spPr/>
      <dgm:t>
        <a:bodyPr/>
        <a:lstStyle/>
        <a:p>
          <a:endParaRPr lang="en-US"/>
        </a:p>
      </dgm:t>
    </dgm:pt>
    <dgm:pt modelId="{87002EAA-EE16-41D8-AF57-6BB2D0F97F71}">
      <dgm:prSet phldrT="[Text]" custT="1"/>
      <dgm:spPr/>
      <dgm:t>
        <a:bodyPr/>
        <a:lstStyle/>
        <a:p>
          <a:r>
            <a:rPr lang="en-US" sz="2800" dirty="0" smtClean="0"/>
            <a:t>Product A Metadata</a:t>
          </a:r>
          <a:endParaRPr lang="en-US" sz="2800" dirty="0"/>
        </a:p>
      </dgm:t>
    </dgm:pt>
    <dgm:pt modelId="{8394239A-09EE-4921-B50A-E82F19079A76}" type="parTrans" cxnId="{C4431CD7-1292-4988-8823-8FD729BB3775}">
      <dgm:prSet/>
      <dgm:spPr/>
      <dgm:t>
        <a:bodyPr/>
        <a:lstStyle/>
        <a:p>
          <a:endParaRPr lang="en-US"/>
        </a:p>
      </dgm:t>
    </dgm:pt>
    <dgm:pt modelId="{E02E5ED5-F613-47C4-96A5-E56E7C667B2C}" type="sibTrans" cxnId="{C4431CD7-1292-4988-8823-8FD729BB3775}">
      <dgm:prSet/>
      <dgm:spPr/>
      <dgm:t>
        <a:bodyPr/>
        <a:lstStyle/>
        <a:p>
          <a:endParaRPr lang="en-US"/>
        </a:p>
      </dgm:t>
    </dgm:pt>
    <dgm:pt modelId="{445E73BE-EC88-41C2-9A61-03A44975BE93}">
      <dgm:prSet phldrT="[Text]"/>
      <dgm:spPr/>
      <dgm:t>
        <a:bodyPr/>
        <a:lstStyle/>
        <a:p>
          <a:r>
            <a:rPr lang="en-US" dirty="0" smtClean="0"/>
            <a:t>Related Procedures</a:t>
          </a:r>
          <a:endParaRPr lang="en-US" dirty="0"/>
        </a:p>
      </dgm:t>
    </dgm:pt>
    <dgm:pt modelId="{97521595-9077-4688-987B-87BA36C85778}" type="parTrans" cxnId="{2BB12A57-C28C-4147-B73F-BCDBCB0BBA4B}">
      <dgm:prSet/>
      <dgm:spPr/>
      <dgm:t>
        <a:bodyPr/>
        <a:lstStyle/>
        <a:p>
          <a:endParaRPr lang="en-US"/>
        </a:p>
      </dgm:t>
    </dgm:pt>
    <dgm:pt modelId="{52C4D5F1-0B8D-4E65-94F0-CF43A0B3B6C8}" type="sibTrans" cxnId="{2BB12A57-C28C-4147-B73F-BCDBCB0BBA4B}">
      <dgm:prSet/>
      <dgm:spPr/>
      <dgm:t>
        <a:bodyPr/>
        <a:lstStyle/>
        <a:p>
          <a:endParaRPr lang="en-US"/>
        </a:p>
      </dgm:t>
    </dgm:pt>
    <dgm:pt modelId="{060DF548-E685-4BF1-9496-0DFB3978A9DD}">
      <dgm:prSet phldrT="[Text]"/>
      <dgm:spPr/>
      <dgm:t>
        <a:bodyPr/>
        <a:lstStyle/>
        <a:p>
          <a:r>
            <a:rPr lang="en-US" dirty="0" smtClean="0"/>
            <a:t>Related Regulations</a:t>
          </a:r>
          <a:endParaRPr lang="en-US" dirty="0"/>
        </a:p>
      </dgm:t>
    </dgm:pt>
    <dgm:pt modelId="{8C7DF2F7-3F83-4E99-834A-3243EF236BA1}" type="parTrans" cxnId="{360BE579-957B-493F-886C-1A8328741475}">
      <dgm:prSet/>
      <dgm:spPr/>
      <dgm:t>
        <a:bodyPr/>
        <a:lstStyle/>
        <a:p>
          <a:endParaRPr lang="en-US"/>
        </a:p>
      </dgm:t>
    </dgm:pt>
    <dgm:pt modelId="{69F7B51A-012C-412E-8E18-192D419559A0}" type="sibTrans" cxnId="{360BE579-957B-493F-886C-1A8328741475}">
      <dgm:prSet/>
      <dgm:spPr/>
      <dgm:t>
        <a:bodyPr/>
        <a:lstStyle/>
        <a:p>
          <a:endParaRPr lang="en-US"/>
        </a:p>
      </dgm:t>
    </dgm:pt>
    <dgm:pt modelId="{884A432A-A4EB-4B85-B357-727598500882}">
      <dgm:prSet phldrT="[Text]"/>
      <dgm:spPr/>
      <dgm:t>
        <a:bodyPr/>
        <a:lstStyle/>
        <a:p>
          <a:r>
            <a:rPr lang="en-US" dirty="0" smtClean="0"/>
            <a:t>Product A Collateral</a:t>
          </a:r>
          <a:endParaRPr lang="en-US" dirty="0"/>
        </a:p>
      </dgm:t>
    </dgm:pt>
    <dgm:pt modelId="{477359E2-A225-41A5-9902-7D4F35D690E8}" type="parTrans" cxnId="{A40A8375-3FDE-419C-880B-40FFCF316D48}">
      <dgm:prSet/>
      <dgm:spPr/>
      <dgm:t>
        <a:bodyPr/>
        <a:lstStyle/>
        <a:p>
          <a:endParaRPr lang="en-US"/>
        </a:p>
      </dgm:t>
    </dgm:pt>
    <dgm:pt modelId="{416B0594-96AF-4D7B-8A4B-17D0F0C687E8}" type="sibTrans" cxnId="{A40A8375-3FDE-419C-880B-40FFCF316D48}">
      <dgm:prSet/>
      <dgm:spPr/>
      <dgm:t>
        <a:bodyPr/>
        <a:lstStyle/>
        <a:p>
          <a:endParaRPr lang="en-US"/>
        </a:p>
      </dgm:t>
    </dgm:pt>
    <dgm:pt modelId="{864CF1BD-6C05-4AD9-B457-F596F541F390}" type="pres">
      <dgm:prSet presAssocID="{F2F8DD5E-B686-445C-B422-4DD0B1012E67}" presName="Name0" presStyleCnt="0">
        <dgm:presLayoutVars>
          <dgm:chPref val="1"/>
          <dgm:dir/>
          <dgm:animOne val="branch"/>
          <dgm:animLvl val="lvl"/>
          <dgm:resizeHandles/>
        </dgm:presLayoutVars>
      </dgm:prSet>
      <dgm:spPr/>
    </dgm:pt>
    <dgm:pt modelId="{FE283965-719C-4775-9293-66EACFE86ED8}" type="pres">
      <dgm:prSet presAssocID="{C0E792FA-6CEF-4413-8AB0-CF0C6FFFEFBB}" presName="vertOne" presStyleCnt="0"/>
      <dgm:spPr/>
    </dgm:pt>
    <dgm:pt modelId="{A45237C2-E1F8-4FBC-815D-17F82B8F5C93}" type="pres">
      <dgm:prSet presAssocID="{C0E792FA-6CEF-4413-8AB0-CF0C6FFFEFBB}" presName="txOne" presStyleLbl="node0" presStyleIdx="0" presStyleCnt="1" custScaleY="58882" custLinFactY="-2223" custLinFactNeighborX="96159" custLinFactNeighborY="-100000">
        <dgm:presLayoutVars>
          <dgm:chPref val="3"/>
        </dgm:presLayoutVars>
      </dgm:prSet>
      <dgm:spPr/>
      <dgm:t>
        <a:bodyPr/>
        <a:lstStyle/>
        <a:p>
          <a:endParaRPr lang="en-US"/>
        </a:p>
      </dgm:t>
    </dgm:pt>
    <dgm:pt modelId="{1882DBB5-6318-49E3-B781-8BBBC1E73582}" type="pres">
      <dgm:prSet presAssocID="{C0E792FA-6CEF-4413-8AB0-CF0C6FFFEFBB}" presName="parTransOne" presStyleCnt="0"/>
      <dgm:spPr/>
    </dgm:pt>
    <dgm:pt modelId="{3E85D197-06F7-4822-B419-8EB066719534}" type="pres">
      <dgm:prSet presAssocID="{C0E792FA-6CEF-4413-8AB0-CF0C6FFFEFBB}" presName="horzOne" presStyleCnt="0"/>
      <dgm:spPr/>
    </dgm:pt>
    <dgm:pt modelId="{22E7CDCE-BDA6-424B-BC7E-CC95E8C5BB42}" type="pres">
      <dgm:prSet presAssocID="{87002EAA-EE16-41D8-AF57-6BB2D0F97F71}" presName="vertTwo" presStyleCnt="0"/>
      <dgm:spPr/>
    </dgm:pt>
    <dgm:pt modelId="{4F2DF195-9E2D-4FA2-B61E-BAC8A059E0BA}" type="pres">
      <dgm:prSet presAssocID="{87002EAA-EE16-41D8-AF57-6BB2D0F97F71}" presName="txTwo" presStyleLbl="node2" presStyleIdx="0" presStyleCnt="2" custScaleX="159283" custScaleY="350915">
        <dgm:presLayoutVars>
          <dgm:chPref val="3"/>
        </dgm:presLayoutVars>
      </dgm:prSet>
      <dgm:spPr/>
    </dgm:pt>
    <dgm:pt modelId="{E3C47609-1372-48AC-BBA5-F529A34E1E5F}" type="pres">
      <dgm:prSet presAssocID="{87002EAA-EE16-41D8-AF57-6BB2D0F97F71}" presName="horzTwo" presStyleCnt="0"/>
      <dgm:spPr/>
    </dgm:pt>
    <dgm:pt modelId="{E5C3B427-420B-4543-9031-6965C75615AC}" type="pres">
      <dgm:prSet presAssocID="{E02E5ED5-F613-47C4-96A5-E56E7C667B2C}" presName="sibSpaceTwo" presStyleCnt="0"/>
      <dgm:spPr/>
    </dgm:pt>
    <dgm:pt modelId="{E32816F6-BEF7-4E81-8977-1B412E1A55CC}" type="pres">
      <dgm:prSet presAssocID="{445E73BE-EC88-41C2-9A61-03A44975BE93}" presName="vertTwo" presStyleCnt="0"/>
      <dgm:spPr/>
    </dgm:pt>
    <dgm:pt modelId="{F2F7D2AA-8F94-4A7C-8E2D-406348A20BB4}" type="pres">
      <dgm:prSet presAssocID="{445E73BE-EC88-41C2-9A61-03A44975BE93}" presName="txTwo" presStyleLbl="node2" presStyleIdx="1" presStyleCnt="2">
        <dgm:presLayoutVars>
          <dgm:chPref val="3"/>
        </dgm:presLayoutVars>
      </dgm:prSet>
      <dgm:spPr/>
    </dgm:pt>
    <dgm:pt modelId="{CB2E4EE7-E7FE-4F39-88EA-3E732C2AF0D4}" type="pres">
      <dgm:prSet presAssocID="{445E73BE-EC88-41C2-9A61-03A44975BE93}" presName="parTransTwo" presStyleCnt="0"/>
      <dgm:spPr/>
    </dgm:pt>
    <dgm:pt modelId="{852C8288-DD3E-4ED1-8069-CCEE237CE5D1}" type="pres">
      <dgm:prSet presAssocID="{445E73BE-EC88-41C2-9A61-03A44975BE93}" presName="horzTwo" presStyleCnt="0"/>
      <dgm:spPr/>
    </dgm:pt>
    <dgm:pt modelId="{D470D40A-9278-4903-9E91-387FD637F9DB}" type="pres">
      <dgm:prSet presAssocID="{060DF548-E685-4BF1-9496-0DFB3978A9DD}" presName="vertThree" presStyleCnt="0"/>
      <dgm:spPr/>
    </dgm:pt>
    <dgm:pt modelId="{C1234B07-9406-4325-874D-54D0084DF9F3}" type="pres">
      <dgm:prSet presAssocID="{060DF548-E685-4BF1-9496-0DFB3978A9DD}" presName="txThree" presStyleLbl="node3" presStyleIdx="0" presStyleCnt="1">
        <dgm:presLayoutVars>
          <dgm:chPref val="3"/>
        </dgm:presLayoutVars>
      </dgm:prSet>
      <dgm:spPr/>
    </dgm:pt>
    <dgm:pt modelId="{3C744A37-9F22-4F7E-874A-E831C048E7A0}" type="pres">
      <dgm:prSet presAssocID="{060DF548-E685-4BF1-9496-0DFB3978A9DD}" presName="parTransThree" presStyleCnt="0"/>
      <dgm:spPr/>
    </dgm:pt>
    <dgm:pt modelId="{1ACA1BC9-F209-48B6-B8E7-EDC03979DB5E}" type="pres">
      <dgm:prSet presAssocID="{060DF548-E685-4BF1-9496-0DFB3978A9DD}" presName="horzThree" presStyleCnt="0"/>
      <dgm:spPr/>
    </dgm:pt>
    <dgm:pt modelId="{78A7648D-4BF3-4973-B5AB-D3E3310CB97C}" type="pres">
      <dgm:prSet presAssocID="{884A432A-A4EB-4B85-B357-727598500882}" presName="vertFour" presStyleCnt="0">
        <dgm:presLayoutVars>
          <dgm:chPref val="3"/>
        </dgm:presLayoutVars>
      </dgm:prSet>
      <dgm:spPr/>
    </dgm:pt>
    <dgm:pt modelId="{2150C9CC-8916-4B04-922D-C1C795C377CE}" type="pres">
      <dgm:prSet presAssocID="{884A432A-A4EB-4B85-B357-727598500882}" presName="txFour" presStyleLbl="node4" presStyleIdx="0" presStyleCnt="1" custScaleY="124684">
        <dgm:presLayoutVars>
          <dgm:chPref val="3"/>
        </dgm:presLayoutVars>
      </dgm:prSet>
      <dgm:spPr/>
    </dgm:pt>
    <dgm:pt modelId="{8E18B92D-25E3-4667-A485-4608BA944A37}" type="pres">
      <dgm:prSet presAssocID="{884A432A-A4EB-4B85-B357-727598500882}" presName="horzFour" presStyleCnt="0"/>
      <dgm:spPr/>
    </dgm:pt>
  </dgm:ptLst>
  <dgm:cxnLst>
    <dgm:cxn modelId="{761DE046-5165-4040-9AAC-836B71FD8263}" type="presOf" srcId="{F2F8DD5E-B686-445C-B422-4DD0B1012E67}" destId="{864CF1BD-6C05-4AD9-B457-F596F541F390}" srcOrd="0" destOrd="0" presId="urn:microsoft.com/office/officeart/2005/8/layout/hierarchy4"/>
    <dgm:cxn modelId="{A40A8375-3FDE-419C-880B-40FFCF316D48}" srcId="{060DF548-E685-4BF1-9496-0DFB3978A9DD}" destId="{884A432A-A4EB-4B85-B357-727598500882}" srcOrd="0" destOrd="0" parTransId="{477359E2-A225-41A5-9902-7D4F35D690E8}" sibTransId="{416B0594-96AF-4D7B-8A4B-17D0F0C687E8}"/>
    <dgm:cxn modelId="{DB68066F-DC5A-4FF1-ABD8-17912A3E1CD1}" type="presOf" srcId="{445E73BE-EC88-41C2-9A61-03A44975BE93}" destId="{F2F7D2AA-8F94-4A7C-8E2D-406348A20BB4}" srcOrd="0" destOrd="0" presId="urn:microsoft.com/office/officeart/2005/8/layout/hierarchy4"/>
    <dgm:cxn modelId="{6915B278-2D78-4937-BCFA-AF7C4C42CB95}" type="presOf" srcId="{884A432A-A4EB-4B85-B357-727598500882}" destId="{2150C9CC-8916-4B04-922D-C1C795C377CE}" srcOrd="0" destOrd="0" presId="urn:microsoft.com/office/officeart/2005/8/layout/hierarchy4"/>
    <dgm:cxn modelId="{9DB97449-BB8A-440F-A577-9B53D5E40F26}" type="presOf" srcId="{87002EAA-EE16-41D8-AF57-6BB2D0F97F71}" destId="{4F2DF195-9E2D-4FA2-B61E-BAC8A059E0BA}" srcOrd="0" destOrd="0" presId="urn:microsoft.com/office/officeart/2005/8/layout/hierarchy4"/>
    <dgm:cxn modelId="{92CFFD2E-5B47-4760-B998-622891F0FFB4}" type="presOf" srcId="{060DF548-E685-4BF1-9496-0DFB3978A9DD}" destId="{C1234B07-9406-4325-874D-54D0084DF9F3}" srcOrd="0" destOrd="0" presId="urn:microsoft.com/office/officeart/2005/8/layout/hierarchy4"/>
    <dgm:cxn modelId="{360BE579-957B-493F-886C-1A8328741475}" srcId="{445E73BE-EC88-41C2-9A61-03A44975BE93}" destId="{060DF548-E685-4BF1-9496-0DFB3978A9DD}" srcOrd="0" destOrd="0" parTransId="{8C7DF2F7-3F83-4E99-834A-3243EF236BA1}" sibTransId="{69F7B51A-012C-412E-8E18-192D419559A0}"/>
    <dgm:cxn modelId="{45C2A3A0-F1C6-437E-B620-016D88C176F2}" srcId="{F2F8DD5E-B686-445C-B422-4DD0B1012E67}" destId="{C0E792FA-6CEF-4413-8AB0-CF0C6FFFEFBB}" srcOrd="0" destOrd="0" parTransId="{6C2736E0-4403-4894-8BBA-AE04F634E270}" sibTransId="{35A7C90E-86ED-435F-9C55-7F685BB3F058}"/>
    <dgm:cxn modelId="{D321CFDF-B86B-497A-A4CC-9DEA78CE7A5F}" type="presOf" srcId="{C0E792FA-6CEF-4413-8AB0-CF0C6FFFEFBB}" destId="{A45237C2-E1F8-4FBC-815D-17F82B8F5C93}" srcOrd="0" destOrd="0" presId="urn:microsoft.com/office/officeart/2005/8/layout/hierarchy4"/>
    <dgm:cxn modelId="{2BB12A57-C28C-4147-B73F-BCDBCB0BBA4B}" srcId="{C0E792FA-6CEF-4413-8AB0-CF0C6FFFEFBB}" destId="{445E73BE-EC88-41C2-9A61-03A44975BE93}" srcOrd="1" destOrd="0" parTransId="{97521595-9077-4688-987B-87BA36C85778}" sibTransId="{52C4D5F1-0B8D-4E65-94F0-CF43A0B3B6C8}"/>
    <dgm:cxn modelId="{C4431CD7-1292-4988-8823-8FD729BB3775}" srcId="{C0E792FA-6CEF-4413-8AB0-CF0C6FFFEFBB}" destId="{87002EAA-EE16-41D8-AF57-6BB2D0F97F71}" srcOrd="0" destOrd="0" parTransId="{8394239A-09EE-4921-B50A-E82F19079A76}" sibTransId="{E02E5ED5-F613-47C4-96A5-E56E7C667B2C}"/>
    <dgm:cxn modelId="{D6791AFB-3406-417C-8742-B203E4242720}" type="presParOf" srcId="{864CF1BD-6C05-4AD9-B457-F596F541F390}" destId="{FE283965-719C-4775-9293-66EACFE86ED8}" srcOrd="0" destOrd="0" presId="urn:microsoft.com/office/officeart/2005/8/layout/hierarchy4"/>
    <dgm:cxn modelId="{34AA15DD-86FE-47C0-BDD3-3F56CAAA4A0D}" type="presParOf" srcId="{FE283965-719C-4775-9293-66EACFE86ED8}" destId="{A45237C2-E1F8-4FBC-815D-17F82B8F5C93}" srcOrd="0" destOrd="0" presId="urn:microsoft.com/office/officeart/2005/8/layout/hierarchy4"/>
    <dgm:cxn modelId="{4683610C-828C-47BB-9097-2180E4EEB89C}" type="presParOf" srcId="{FE283965-719C-4775-9293-66EACFE86ED8}" destId="{1882DBB5-6318-49E3-B781-8BBBC1E73582}" srcOrd="1" destOrd="0" presId="urn:microsoft.com/office/officeart/2005/8/layout/hierarchy4"/>
    <dgm:cxn modelId="{5B0A45BC-8FC0-47D1-A942-85FA66EC5ACB}" type="presParOf" srcId="{FE283965-719C-4775-9293-66EACFE86ED8}" destId="{3E85D197-06F7-4822-B419-8EB066719534}" srcOrd="2" destOrd="0" presId="urn:microsoft.com/office/officeart/2005/8/layout/hierarchy4"/>
    <dgm:cxn modelId="{F6DF9B14-E63A-477E-9811-4DE5C0D5226C}" type="presParOf" srcId="{3E85D197-06F7-4822-B419-8EB066719534}" destId="{22E7CDCE-BDA6-424B-BC7E-CC95E8C5BB42}" srcOrd="0" destOrd="0" presId="urn:microsoft.com/office/officeart/2005/8/layout/hierarchy4"/>
    <dgm:cxn modelId="{3A30B26A-8480-4A4B-AB8F-B0F9FF72258F}" type="presParOf" srcId="{22E7CDCE-BDA6-424B-BC7E-CC95E8C5BB42}" destId="{4F2DF195-9E2D-4FA2-B61E-BAC8A059E0BA}" srcOrd="0" destOrd="0" presId="urn:microsoft.com/office/officeart/2005/8/layout/hierarchy4"/>
    <dgm:cxn modelId="{24AD49C5-E214-47E2-991A-8133A14E4FC8}" type="presParOf" srcId="{22E7CDCE-BDA6-424B-BC7E-CC95E8C5BB42}" destId="{E3C47609-1372-48AC-BBA5-F529A34E1E5F}" srcOrd="1" destOrd="0" presId="urn:microsoft.com/office/officeart/2005/8/layout/hierarchy4"/>
    <dgm:cxn modelId="{9BA9E644-1B09-4959-8E8E-D40C58DA521A}" type="presParOf" srcId="{3E85D197-06F7-4822-B419-8EB066719534}" destId="{E5C3B427-420B-4543-9031-6965C75615AC}" srcOrd="1" destOrd="0" presId="urn:microsoft.com/office/officeart/2005/8/layout/hierarchy4"/>
    <dgm:cxn modelId="{2DD8B4F7-8CC4-48BA-BE1A-7DB7781CB842}" type="presParOf" srcId="{3E85D197-06F7-4822-B419-8EB066719534}" destId="{E32816F6-BEF7-4E81-8977-1B412E1A55CC}" srcOrd="2" destOrd="0" presId="urn:microsoft.com/office/officeart/2005/8/layout/hierarchy4"/>
    <dgm:cxn modelId="{46990158-7A8F-44C8-A49C-9D503463625E}" type="presParOf" srcId="{E32816F6-BEF7-4E81-8977-1B412E1A55CC}" destId="{F2F7D2AA-8F94-4A7C-8E2D-406348A20BB4}" srcOrd="0" destOrd="0" presId="urn:microsoft.com/office/officeart/2005/8/layout/hierarchy4"/>
    <dgm:cxn modelId="{566B221F-41E5-4063-9371-C3F700277EED}" type="presParOf" srcId="{E32816F6-BEF7-4E81-8977-1B412E1A55CC}" destId="{CB2E4EE7-E7FE-4F39-88EA-3E732C2AF0D4}" srcOrd="1" destOrd="0" presId="urn:microsoft.com/office/officeart/2005/8/layout/hierarchy4"/>
    <dgm:cxn modelId="{B038C94A-7FBB-4EC1-AB1E-AD752F2AFD26}" type="presParOf" srcId="{E32816F6-BEF7-4E81-8977-1B412E1A55CC}" destId="{852C8288-DD3E-4ED1-8069-CCEE237CE5D1}" srcOrd="2" destOrd="0" presId="urn:microsoft.com/office/officeart/2005/8/layout/hierarchy4"/>
    <dgm:cxn modelId="{741173B2-A625-488C-B10C-53D6E61E948F}" type="presParOf" srcId="{852C8288-DD3E-4ED1-8069-CCEE237CE5D1}" destId="{D470D40A-9278-4903-9E91-387FD637F9DB}" srcOrd="0" destOrd="0" presId="urn:microsoft.com/office/officeart/2005/8/layout/hierarchy4"/>
    <dgm:cxn modelId="{3D838233-6D08-467D-B8B1-3AEDAF41AAEE}" type="presParOf" srcId="{D470D40A-9278-4903-9E91-387FD637F9DB}" destId="{C1234B07-9406-4325-874D-54D0084DF9F3}" srcOrd="0" destOrd="0" presId="urn:microsoft.com/office/officeart/2005/8/layout/hierarchy4"/>
    <dgm:cxn modelId="{57EED596-17C1-45C5-8996-DAC9F1770F56}" type="presParOf" srcId="{D470D40A-9278-4903-9E91-387FD637F9DB}" destId="{3C744A37-9F22-4F7E-874A-E831C048E7A0}" srcOrd="1" destOrd="0" presId="urn:microsoft.com/office/officeart/2005/8/layout/hierarchy4"/>
    <dgm:cxn modelId="{A481821B-A6C9-4B2A-901A-A02BBBC08EF6}" type="presParOf" srcId="{D470D40A-9278-4903-9E91-387FD637F9DB}" destId="{1ACA1BC9-F209-48B6-B8E7-EDC03979DB5E}" srcOrd="2" destOrd="0" presId="urn:microsoft.com/office/officeart/2005/8/layout/hierarchy4"/>
    <dgm:cxn modelId="{4EED2E94-52C1-49E2-BCC1-BADCBB602E1E}" type="presParOf" srcId="{1ACA1BC9-F209-48B6-B8E7-EDC03979DB5E}" destId="{78A7648D-4BF3-4973-B5AB-D3E3310CB97C}" srcOrd="0" destOrd="0" presId="urn:microsoft.com/office/officeart/2005/8/layout/hierarchy4"/>
    <dgm:cxn modelId="{99DD4D2E-BA89-438C-B447-F689F9028F75}" type="presParOf" srcId="{78A7648D-4BF3-4973-B5AB-D3E3310CB97C}" destId="{2150C9CC-8916-4B04-922D-C1C795C377CE}" srcOrd="0" destOrd="0" presId="urn:microsoft.com/office/officeart/2005/8/layout/hierarchy4"/>
    <dgm:cxn modelId="{37BCFC4D-31D4-4431-959D-C07A62D56EBA}" type="presParOf" srcId="{78A7648D-4BF3-4973-B5AB-D3E3310CB97C}" destId="{8E18B92D-25E3-4667-A485-4608BA944A37}"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F87438-597D-4623-A74F-A58F1CD8AF5A}" type="datetimeFigureOut">
              <a:rPr lang="en-US" smtClean="0"/>
              <a:pPr/>
              <a:t>2/3/2009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124686-95BC-4EFF-A43D-2A4ABDBC21A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mtClean="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mtClean="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mtClean="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mtClean="0">
                <a:latin typeface="Arial" charset="0"/>
              </a:defRPr>
            </a:lvl1pPr>
          </a:lstStyle>
          <a:p>
            <a:pPr>
              <a:defRPr/>
            </a:pPr>
            <a:fld id="{14586E2A-53CE-45A4-8D9A-501C323837E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 best practices should always be considered situational.</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 in slide – intentionally</a:t>
            </a:r>
            <a:r>
              <a:rPr lang="en-US" baseline="0" dirty="0" smtClean="0"/>
              <a:t> left blank.</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AutoNum type="arabicPeriod"/>
            </a:pPr>
            <a:r>
              <a:rPr lang="en-US" dirty="0" smtClean="0"/>
              <a:t>Using</a:t>
            </a:r>
            <a:r>
              <a:rPr lang="en-US" baseline="0" dirty="0" smtClean="0"/>
              <a:t> Features to deploy a Content Type is the only way to ensure that the Content Type ID is the same.</a:t>
            </a:r>
          </a:p>
          <a:p>
            <a:pPr marL="685800" lvl="1" indent="-228600">
              <a:buAutoNum type="arabicPeriod"/>
            </a:pPr>
            <a:r>
              <a:rPr lang="en-US" baseline="0" dirty="0" smtClean="0"/>
              <a:t>This is important because some web parts reference Content Types by ID and not name – issues related to this are most prevalent in a content migration scenario.</a:t>
            </a:r>
          </a:p>
          <a:p>
            <a:pPr marL="228600" indent="-228600">
              <a:buAutoNum type="arabicPeriod"/>
            </a:pPr>
            <a:r>
              <a:rPr lang="en-US" baseline="0" dirty="0" smtClean="0"/>
              <a:t>Editing the Content Type via the browser could result in inconsistencies should the Feature be redeployed.</a:t>
            </a:r>
          </a:p>
          <a:p>
            <a:pPr marL="228600" indent="-228600">
              <a:buAutoNum type="arabicPeriod"/>
            </a:pPr>
            <a:r>
              <a:rPr lang="en-US" baseline="0" dirty="0" smtClean="0"/>
              <a:t>Use my custom STSADM extensions directly or as a starting place for your own code to accomplish this.</a:t>
            </a:r>
          </a:p>
          <a:p>
            <a:pPr marL="685800" lvl="1" indent="-228600">
              <a:buAutoNum type="arabicPeriod"/>
            </a:pPr>
            <a:r>
              <a:rPr lang="en-US" baseline="0" dirty="0" smtClean="0"/>
              <a:t>Microsoft recommends to never change the XML of a deployed content type or site column – I agree with this rule in principle but not in practice as this could result in a huge amount of “invalid” (due to being an earlier version) content types and site columns thus making it very difficult for the user to determine which is the right artifact (not to mention the level of effort required to change all artifacts (such as web parts and managed fields) that point to these older artifacts).</a:t>
            </a:r>
          </a:p>
          <a:p>
            <a:pPr marL="228600" lvl="0" indent="-228600">
              <a:buAutoNum type="arabicPeriod"/>
            </a:pPr>
            <a:r>
              <a:rPr lang="en-US" baseline="0" dirty="0" smtClean="0"/>
              <a:t>This could be considered controversial as it is definitely easier to deal with changes to content types and fields when you can do it all through the browser but the result is considerable manual effort and the possibility of user errors.  Within a single site collection it’s less of an issue but most enterprise scale solutions would have/need multiple site collections.  It also helps to promote consistency across environments (production, test, development, etc.).</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It is important to make sure that any Content Types</a:t>
            </a:r>
            <a:r>
              <a:rPr lang="en-US" baseline="0" dirty="0" smtClean="0"/>
              <a:t> or Site Columns are updated via the Feature to keep changes in sync across Site Collections and reduce the potential for data corruption.</a:t>
            </a:r>
          </a:p>
          <a:p>
            <a:pPr marL="228600" indent="-228600">
              <a:buAutoNum type="arabicPeriod"/>
            </a:pPr>
            <a:r>
              <a:rPr lang="en-US" baseline="0" dirty="0" smtClean="0"/>
              <a:t>Content Types and site columns are only effective if they are applied in the right way with good, </a:t>
            </a:r>
            <a:r>
              <a:rPr lang="en-US" baseline="0" smtClean="0"/>
              <a:t>valid data.</a:t>
            </a:r>
            <a:endParaRPr lang="en-US" baseline="0" dirty="0" smtClean="0"/>
          </a:p>
          <a:p>
            <a:pPr marL="228600" indent="-228600">
              <a:buAutoNum type="arabicPeriod"/>
            </a:pPr>
            <a:r>
              <a:rPr lang="en-US" baseline="0" dirty="0" smtClean="0"/>
              <a:t>Because Content Type changes must be propagated via the API it is important to test those changes in a proper test environment.</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Show an example</a:t>
            </a:r>
            <a:r>
              <a:rPr lang="en-US" baseline="0" dirty="0" smtClean="0"/>
              <a:t> of a couple of page layouts demonstrating how the content types and site columns solved a specific issue.  Will also demonstrate the Faceted Search </a:t>
            </a:r>
            <a:r>
              <a:rPr lang="en-US" baseline="0" dirty="0" err="1" smtClean="0"/>
              <a:t>CodePlex</a:t>
            </a:r>
            <a:r>
              <a:rPr lang="en-US" baseline="0" dirty="0" smtClean="0"/>
              <a:t> project to illustrate how we can utilize Content Types and managed properties to locate a specific category of information.</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smtClean="0"/>
              <a:t>Content Types help to define what the data “is” whereas site columns describe the data by adding supplemental information</a:t>
            </a:r>
          </a:p>
          <a:p>
            <a:pPr marL="228600" indent="-228600">
              <a:buAutoNum type="arabicPeriod"/>
            </a:pPr>
            <a:r>
              <a:rPr lang="en-US" baseline="0" dirty="0" smtClean="0"/>
              <a:t>You can apply site columns at the list or library level but this would have to be done repeatedly and is error prone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r>
              <a:rPr lang="en-US" baseline="0" dirty="0" smtClean="0"/>
              <a:t>.  This becomes critical when dealing with changes to content types.</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1.</a:t>
            </a:r>
            <a:r>
              <a:rPr lang="en-US" baseline="0" dirty="0" smtClean="0"/>
              <a:t> </a:t>
            </a:r>
            <a:r>
              <a:rPr lang="en-US" dirty="0" smtClean="0"/>
              <a:t>This could lead to confusion if a user expects a Content Type to look and behave in a certain manner</a:t>
            </a:r>
          </a:p>
          <a:p>
            <a:r>
              <a:rPr lang="en-US" dirty="0" smtClean="0"/>
              <a:t>2</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Lead in slide – intentionally</a:t>
            </a:r>
            <a:r>
              <a:rPr lang="en-US" baseline="0" dirty="0" smtClean="0"/>
              <a:t> left blank.  </a:t>
            </a:r>
            <a:r>
              <a:rPr lang="en-US" dirty="0" smtClean="0"/>
              <a:t>Keep in</a:t>
            </a:r>
            <a:r>
              <a:rPr lang="en-US" baseline="0" dirty="0" smtClean="0"/>
              <a:t> mind that designing for discoverability may result in different design decisions that conflict with different design goals such as workflow or IRM or document conversion.  You may need to get much more specific when considering other design goals.</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a:t>
            </a: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If you have two</a:t>
            </a:r>
            <a:r>
              <a:rPr lang="en-US" baseline="0" dirty="0" smtClean="0"/>
              <a:t> user centric views of the data – one geared towards products and one geared towards regulations then you will need a Product content type and a Regulation content type.  The Regulations pages could have a CQWP showing all Products related to the regulation and the Product pages could have a CQWP showing all Regulations related to the product.  This will require two additional fields for the cross reference – one indicating what products are applicable and one indicating what regulations are applicable.  Watch out for the 255 character limit for document library columns – this will require further planning.</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Start small and grow into a larger deployment</a:t>
            </a:r>
          </a:p>
          <a:p>
            <a:pPr marL="228600" indent="-228600">
              <a:buAutoNum type="arabicPeriod" startAt="2"/>
            </a:pPr>
            <a:r>
              <a:rPr lang="en-US" baseline="0" dirty="0" smtClean="0"/>
              <a:t>Fields in a document library cannot have values greater than 255 characters – this includes the combined text of all values of a multi-choice field – it may be necessary to split fields into categorized groupings</a:t>
            </a:r>
          </a:p>
          <a:p>
            <a:pPr marL="228600" indent="-228600">
              <a:buAutoNum type="arabicPeriod" startAt="2"/>
            </a:pPr>
            <a:r>
              <a:rPr lang="en-US" baseline="0" dirty="0" smtClean="0"/>
              <a:t>Removing a field will not remove the data from document – this could result data coming back incorrectly during searches or potential legal/compliance issues by having old data in the document properties (if you remove a field you will need to touch every document that had data assigned to that field and update it’s metadata)</a:t>
            </a:r>
            <a:endParaRPr lang="en-US" dirty="0"/>
          </a:p>
        </p:txBody>
      </p:sp>
      <p:sp>
        <p:nvSpPr>
          <p:cNvPr id="4" name="Slide Number Placeholder 3"/>
          <p:cNvSpPr>
            <a:spLocks noGrp="1"/>
          </p:cNvSpPr>
          <p:nvPr>
            <p:ph type="sldNum" sz="quarter" idx="10"/>
          </p:nvPr>
        </p:nvSpPr>
        <p:spPr/>
        <p:txBody>
          <a:bodyPr/>
          <a:lstStyle/>
          <a:p>
            <a:pPr>
              <a:defRPr/>
            </a:pPr>
            <a:fld id="{14586E2A-53CE-45A4-8D9A-501C323837EC}"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ession 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8052" name="Rectangle 1028"/>
          <p:cNvSpPr>
            <a:spLocks noGrp="1" noChangeArrowheads="1"/>
          </p:cNvSpPr>
          <p:nvPr>
            <p:ph type="ctrTitle"/>
          </p:nvPr>
        </p:nvSpPr>
        <p:spPr>
          <a:xfrm>
            <a:off x="685800" y="1524000"/>
            <a:ext cx="7772400" cy="1905000"/>
          </a:xfrm>
        </p:spPr>
        <p:txBody>
          <a:bodyPr anchor="t"/>
          <a:lstStyle>
            <a:lvl1pPr algn="ctr">
              <a:defRPr b="1">
                <a:latin typeface="Arial Narrow" pitchFamily="34" charset="0"/>
              </a:defRPr>
            </a:lvl1pPr>
          </a:lstStyle>
          <a:p>
            <a:r>
              <a:rPr lang="en-US" dirty="0"/>
              <a:t>Click to edit Master title style</a:t>
            </a:r>
          </a:p>
        </p:txBody>
      </p:sp>
      <p:sp>
        <p:nvSpPr>
          <p:cNvPr id="258053" name="Rectangle 1029"/>
          <p:cNvSpPr>
            <a:spLocks noGrp="1" noChangeArrowheads="1"/>
          </p:cNvSpPr>
          <p:nvPr>
            <p:ph type="subTitle" idx="1"/>
          </p:nvPr>
        </p:nvSpPr>
        <p:spPr>
          <a:xfrm>
            <a:off x="1371600" y="3733800"/>
            <a:ext cx="6400800" cy="914400"/>
          </a:xfrm>
        </p:spPr>
        <p:txBody>
          <a:bodyPr/>
          <a:lstStyle>
            <a:lvl1pPr marL="0" indent="0" algn="ctr">
              <a:buFont typeface="Wingdings 3" pitchFamily="8" charset="2"/>
              <a:buNone/>
              <a:defRPr/>
            </a:lvl1pPr>
          </a:lstStyle>
          <a:p>
            <a:r>
              <a:rPr lang="en-US" dirty="0"/>
              <a:t>Click to edit Master subtitle style</a:t>
            </a:r>
          </a:p>
        </p:txBody>
      </p:sp>
      <p:sp>
        <p:nvSpPr>
          <p:cNvPr id="258054" name="Rectangle 1030"/>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258055" name="Rectangle 1031"/>
          <p:cNvSpPr>
            <a:spLocks noGrp="1" noChangeArrowheads="1"/>
          </p:cNvSpPr>
          <p:nvPr>
            <p:ph type="ftr" sz="quarter" idx="3"/>
          </p:nvPr>
        </p:nvSpPr>
        <p:spPr>
          <a:xfrm>
            <a:off x="3124200" y="6248400"/>
            <a:ext cx="2895600" cy="457200"/>
          </a:xfrm>
        </p:spPr>
        <p:txBody>
          <a:bodyPr/>
          <a:lstStyle>
            <a:lvl1pPr>
              <a:defRPr/>
            </a:lvl1pPr>
          </a:lstStyle>
          <a:p>
            <a:endParaRPr lang="en-US" dirty="0"/>
          </a:p>
        </p:txBody>
      </p:sp>
      <p:sp>
        <p:nvSpPr>
          <p:cNvPr id="258056" name="Rectangle 1032"/>
          <p:cNvSpPr>
            <a:spLocks noGrp="1" noChangeArrowheads="1"/>
          </p:cNvSpPr>
          <p:nvPr>
            <p:ph type="sldNum" sz="quarter" idx="4"/>
          </p:nvPr>
        </p:nvSpPr>
        <p:spPr>
          <a:xfrm>
            <a:off x="6553200" y="6248400"/>
            <a:ext cx="1905000" cy="457200"/>
          </a:xfrm>
        </p:spPr>
        <p:txBody>
          <a:bodyPr/>
          <a:lstStyle>
            <a:lvl1pPr>
              <a:defRPr/>
            </a:lvl1pPr>
          </a:lstStyle>
          <a:p>
            <a:fld id="{BC0463B5-5F66-490A-B597-8686670E81D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Sli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bout the Speaker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dirty="0">
                <a:solidFill>
                  <a:schemeClr val="bg1"/>
                </a:solidFill>
                <a:latin typeface="Arial Narrow" pitchFamily="34" charset="0"/>
              </a:defRPr>
            </a:lvl1pPr>
          </a:lstStyle>
          <a:p>
            <a:r>
              <a:rPr lang="en-US" dirty="0" smtClean="0"/>
              <a:t>About the Speaker…</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Bullet Poi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emo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US"/>
          </a:p>
        </p:txBody>
      </p:sp>
      <p:sp>
        <p:nvSpPr>
          <p:cNvPr id="7" name="TextBox 6"/>
          <p:cNvSpPr txBox="1"/>
          <p:nvPr userDrawn="1"/>
        </p:nvSpPr>
        <p:spPr>
          <a:xfrm>
            <a:off x="2133600" y="1143000"/>
            <a:ext cx="4800600" cy="14465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29997" dir="5400000" sy="-100000" algn="bl" rotWithShape="0"/>
                </a:effectLst>
              </a:rPr>
              <a:t>Demo</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29997" dir="5400000" sy="-100000" algn="bl" rotWithShape="0"/>
              </a:effectLs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6764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Whit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Generic Use Whit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Generic Use Re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bwMode="auto">
          <a:xfrm>
            <a:off x="457200" y="1676400"/>
            <a:ext cx="8077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5" name="Rectangle 3"/>
          <p:cNvSpPr>
            <a:spLocks noGrp="1" noChangeArrowheads="1"/>
          </p:cNvSpPr>
          <p:nvPr>
            <p:ph type="title"/>
          </p:nvPr>
        </p:nvSpPr>
        <p:spPr bwMode="auto">
          <a:xfrm>
            <a:off x="457200" y="609600"/>
            <a:ext cx="8077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0820" name="Rectangle 4"/>
          <p:cNvSpPr>
            <a:spLocks noGrp="1" noChangeArrowheads="1"/>
          </p:cNvSpPr>
          <p:nvPr>
            <p:ph type="dt" sz="half" idx="2"/>
          </p:nvPr>
        </p:nvSpPr>
        <p:spPr bwMode="auto">
          <a:xfrm>
            <a:off x="6781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smtClean="0">
                <a:latin typeface="+mn-lt"/>
              </a:defRPr>
            </a:lvl1pPr>
          </a:lstStyle>
          <a:p>
            <a:pPr>
              <a:defRPr/>
            </a:pPr>
            <a:endParaRPr lang="en-US"/>
          </a:p>
        </p:txBody>
      </p:sp>
      <p:sp>
        <p:nvSpPr>
          <p:cNvPr id="290821" name="Rectangle 5"/>
          <p:cNvSpPr>
            <a:spLocks noGrp="1" noChangeArrowheads="1"/>
          </p:cNvSpPr>
          <p:nvPr>
            <p:ph type="ftr" sz="quarter" idx="3"/>
          </p:nvPr>
        </p:nvSpPr>
        <p:spPr bwMode="auto">
          <a:xfrm>
            <a:off x="457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smtClean="0">
                <a:solidFill>
                  <a:schemeClr val="bg1"/>
                </a:solidFill>
                <a:latin typeface="+mn-lt"/>
              </a:defRPr>
            </a:lvl1pPr>
          </a:lstStyle>
          <a:p>
            <a:pPr>
              <a:defRPr/>
            </a:pPr>
            <a:endParaRPr lang="en-US"/>
          </a:p>
        </p:txBody>
      </p:sp>
      <p:sp>
        <p:nvSpPr>
          <p:cNvPr id="290822" name="Rectangle 6"/>
          <p:cNvSpPr>
            <a:spLocks noGrp="1" noChangeArrowheads="1"/>
          </p:cNvSpPr>
          <p:nvPr>
            <p:ph type="sldNum" sz="quarter" idx="4"/>
          </p:nvPr>
        </p:nvSpPr>
        <p:spPr bwMode="auto">
          <a:xfrm>
            <a:off x="3581400" y="62484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900" b="1" smtClean="0">
                <a:solidFill>
                  <a:schemeClr val="bg1"/>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20" r:id="rId1"/>
    <p:sldLayoutId id="2147483723" r:id="rId2"/>
    <p:sldLayoutId id="2147483707" r:id="rId3"/>
    <p:sldLayoutId id="2147483721" r:id="rId4"/>
    <p:sldLayoutId id="2147483709" r:id="rId5"/>
    <p:sldLayoutId id="2147483710" r:id="rId6"/>
    <p:sldLayoutId id="2147483711" r:id="rId7"/>
    <p:sldLayoutId id="2147483712" r:id="rId8"/>
    <p:sldLayoutId id="2147483722" r:id="rId9"/>
    <p:sldLayoutId id="2147483713" r:id="rId10"/>
    <p:sldLayoutId id="2147483714"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ea typeface="ＭＳ Ｐゴシック" pitchFamily="8" charset="-128"/>
        </a:defRPr>
      </a:lvl2pPr>
      <a:lvl3pPr algn="l" rtl="0" eaLnBrk="0" fontAlgn="base" hangingPunct="0">
        <a:spcBef>
          <a:spcPct val="0"/>
        </a:spcBef>
        <a:spcAft>
          <a:spcPct val="0"/>
        </a:spcAft>
        <a:defRPr sz="4400">
          <a:solidFill>
            <a:schemeClr val="tx1"/>
          </a:solidFill>
          <a:latin typeface="Arial" charset="0"/>
          <a:ea typeface="ＭＳ Ｐゴシック" pitchFamily="8" charset="-128"/>
        </a:defRPr>
      </a:lvl3pPr>
      <a:lvl4pPr algn="l" rtl="0" eaLnBrk="0" fontAlgn="base" hangingPunct="0">
        <a:spcBef>
          <a:spcPct val="0"/>
        </a:spcBef>
        <a:spcAft>
          <a:spcPct val="0"/>
        </a:spcAft>
        <a:defRPr sz="4400">
          <a:solidFill>
            <a:schemeClr val="tx1"/>
          </a:solidFill>
          <a:latin typeface="Arial" charset="0"/>
          <a:ea typeface="ＭＳ Ｐゴシック" pitchFamily="8" charset="-128"/>
        </a:defRPr>
      </a:lvl4pPr>
      <a:lvl5pPr algn="l" rtl="0" eaLnBrk="0" fontAlgn="base" hangingPunct="0">
        <a:spcBef>
          <a:spcPct val="0"/>
        </a:spcBef>
        <a:spcAft>
          <a:spcPct val="0"/>
        </a:spcAft>
        <a:defRPr sz="4400">
          <a:solidFill>
            <a:schemeClr val="tx1"/>
          </a:solidFill>
          <a:latin typeface="Arial" charset="0"/>
          <a:ea typeface="ＭＳ Ｐゴシック" pitchFamily="8" charset="-128"/>
        </a:defRPr>
      </a:lvl5pPr>
      <a:lvl6pPr marL="457200" algn="l" rtl="0" fontAlgn="base">
        <a:spcBef>
          <a:spcPct val="0"/>
        </a:spcBef>
        <a:spcAft>
          <a:spcPct val="0"/>
        </a:spcAft>
        <a:defRPr sz="4400">
          <a:solidFill>
            <a:schemeClr val="tx1"/>
          </a:solidFill>
          <a:latin typeface="Arial" charset="0"/>
          <a:ea typeface="ＭＳ Ｐゴシック" pitchFamily="8" charset="-128"/>
        </a:defRPr>
      </a:lvl6pPr>
      <a:lvl7pPr marL="914400" algn="l" rtl="0" fontAlgn="base">
        <a:spcBef>
          <a:spcPct val="0"/>
        </a:spcBef>
        <a:spcAft>
          <a:spcPct val="0"/>
        </a:spcAft>
        <a:defRPr sz="4400">
          <a:solidFill>
            <a:schemeClr val="tx1"/>
          </a:solidFill>
          <a:latin typeface="Arial" charset="0"/>
          <a:ea typeface="ＭＳ Ｐゴシック" pitchFamily="8" charset="-128"/>
        </a:defRPr>
      </a:lvl7pPr>
      <a:lvl8pPr marL="1371600" algn="l" rtl="0" fontAlgn="base">
        <a:spcBef>
          <a:spcPct val="0"/>
        </a:spcBef>
        <a:spcAft>
          <a:spcPct val="0"/>
        </a:spcAft>
        <a:defRPr sz="4400">
          <a:solidFill>
            <a:schemeClr val="tx1"/>
          </a:solidFill>
          <a:latin typeface="Arial" charset="0"/>
          <a:ea typeface="ＭＳ Ｐゴシック" pitchFamily="8" charset="-128"/>
        </a:defRPr>
      </a:lvl8pPr>
      <a:lvl9pPr marL="1828800" algn="l" rtl="0" fontAlgn="base">
        <a:spcBef>
          <a:spcPct val="0"/>
        </a:spcBef>
        <a:spcAft>
          <a:spcPct val="0"/>
        </a:spcAft>
        <a:defRPr sz="4400">
          <a:solidFill>
            <a:schemeClr val="tx1"/>
          </a:solidFill>
          <a:latin typeface="Arial" charset="0"/>
          <a:ea typeface="ＭＳ Ｐゴシック" pitchFamily="8" charset="-128"/>
        </a:defRPr>
      </a:lvl9pPr>
    </p:titleStyle>
    <p:bodyStyle>
      <a:lvl1pPr marL="342900" indent="-342900" algn="l" rtl="0" eaLnBrk="0" fontAlgn="base" hangingPunct="0">
        <a:spcBef>
          <a:spcPct val="20000"/>
        </a:spcBef>
        <a:spcAft>
          <a:spcPct val="0"/>
        </a:spcAft>
        <a:buClr>
          <a:srgbClr val="FF0000"/>
        </a:buClr>
        <a:buSzPct val="75000"/>
        <a:buFont typeface="Wingdings 3" pitchFamily="8"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Font typeface="Wingdings" pitchFamily="8"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rgbClr val="FF0000"/>
        </a:buClr>
        <a:buChar char="–"/>
        <a:defRPr sz="2400">
          <a:solidFill>
            <a:schemeClr val="tx1"/>
          </a:solidFill>
          <a:latin typeface="+mn-lt"/>
          <a:ea typeface="+mn-ea"/>
        </a:defRPr>
      </a:lvl3pPr>
      <a:lvl4pPr marL="1600200" indent="-228600" algn="l" rtl="0" eaLnBrk="0" fontAlgn="base" hangingPunct="0">
        <a:spcBef>
          <a:spcPct val="20000"/>
        </a:spcBef>
        <a:spcAft>
          <a:spcPct val="0"/>
        </a:spcAft>
        <a:buClr>
          <a:srgbClr val="FF0000"/>
        </a:buClr>
        <a:buFont typeface="Times" pitchFamily="8" charset="0"/>
        <a:buChar char="•"/>
        <a:defRPr sz="2000">
          <a:solidFill>
            <a:schemeClr val="tx1"/>
          </a:solidFill>
          <a:latin typeface="+mn-lt"/>
          <a:ea typeface="+mn-ea"/>
        </a:defRPr>
      </a:lvl4pPr>
      <a:lvl5pPr marL="2057400" indent="-228600" algn="l" rtl="0" eaLnBrk="0" fontAlgn="base" hangingPunct="0">
        <a:spcBef>
          <a:spcPct val="20000"/>
        </a:spcBef>
        <a:spcAft>
          <a:spcPct val="0"/>
        </a:spcAft>
        <a:buClr>
          <a:srgbClr val="FF0000"/>
        </a:buClr>
        <a:buChar char="»"/>
        <a:defRPr sz="2000">
          <a:solidFill>
            <a:schemeClr val="tx1"/>
          </a:solidFill>
          <a:latin typeface="+mn-lt"/>
          <a:ea typeface="+mn-ea"/>
        </a:defRPr>
      </a:lvl5pPr>
      <a:lvl6pPr marL="2514600" indent="-228600" algn="l" rtl="0" fontAlgn="base">
        <a:spcBef>
          <a:spcPct val="20000"/>
        </a:spcBef>
        <a:spcAft>
          <a:spcPct val="0"/>
        </a:spcAft>
        <a:buClr>
          <a:srgbClr val="FF0000"/>
        </a:buClr>
        <a:buChar char="»"/>
        <a:defRPr sz="2000">
          <a:solidFill>
            <a:schemeClr val="tx1"/>
          </a:solidFill>
          <a:latin typeface="+mn-lt"/>
          <a:ea typeface="+mn-ea"/>
        </a:defRPr>
      </a:lvl6pPr>
      <a:lvl7pPr marL="2971800" indent="-228600" algn="l" rtl="0" fontAlgn="base">
        <a:spcBef>
          <a:spcPct val="20000"/>
        </a:spcBef>
        <a:spcAft>
          <a:spcPct val="0"/>
        </a:spcAft>
        <a:buClr>
          <a:srgbClr val="FF0000"/>
        </a:buClr>
        <a:buChar char="»"/>
        <a:defRPr sz="2000">
          <a:solidFill>
            <a:schemeClr val="tx1"/>
          </a:solidFill>
          <a:latin typeface="+mn-lt"/>
          <a:ea typeface="+mn-ea"/>
        </a:defRPr>
      </a:lvl7pPr>
      <a:lvl8pPr marL="3429000" indent="-228600" algn="l" rtl="0" fontAlgn="base">
        <a:spcBef>
          <a:spcPct val="20000"/>
        </a:spcBef>
        <a:spcAft>
          <a:spcPct val="0"/>
        </a:spcAft>
        <a:buClr>
          <a:srgbClr val="FF0000"/>
        </a:buClr>
        <a:buChar char="»"/>
        <a:defRPr sz="2000">
          <a:solidFill>
            <a:schemeClr val="tx1"/>
          </a:solidFill>
          <a:latin typeface="+mn-lt"/>
          <a:ea typeface="+mn-ea"/>
        </a:defRPr>
      </a:lvl8pPr>
      <a:lvl9pPr marL="3886200" indent="-228600" algn="l" rtl="0" fontAlgn="base">
        <a:spcBef>
          <a:spcPct val="20000"/>
        </a:spcBef>
        <a:spcAft>
          <a:spcPct val="0"/>
        </a:spcAft>
        <a:buClr>
          <a:srgbClr val="FF0000"/>
        </a:buClr>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gary.lapointe@statera.com" TargetMode="External"/><Relationship Id="rId2" Type="http://schemas.openxmlformats.org/officeDocument/2006/relationships/hyperlink" Target="http://www.statera.com/" TargetMode="External"/><Relationship Id="rId1" Type="http://schemas.openxmlformats.org/officeDocument/2006/relationships/slideLayout" Target="../slideLayouts/slideLayout2.xml"/><Relationship Id="rId4" Type="http://schemas.openxmlformats.org/officeDocument/2006/relationships/hyperlink" Target="http://stsadm.blogspot.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admincompanion.mindsharp.com/BillBlog/default.aspx" TargetMode="External"/><Relationship Id="rId2" Type="http://schemas.openxmlformats.org/officeDocument/2006/relationships/hyperlink" Target="http://technet.microsoft.com/en-us/library/cc262735.aspx" TargetMode="External"/><Relationship Id="rId1" Type="http://schemas.openxmlformats.org/officeDocument/2006/relationships/slideLayout" Target="../slideLayouts/slideLayout3.xml"/><Relationship Id="rId5" Type="http://schemas.openxmlformats.org/officeDocument/2006/relationships/hyperlink" Target="http://www.codeplex.com/FacetedSearch/" TargetMode="External"/><Relationship Id="rId4" Type="http://schemas.openxmlformats.org/officeDocument/2006/relationships/hyperlink" Target="http://stsadm.blogspot.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technet.microsoft.com/en-us/library/cc262735.aspx"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bg1"/>
                </a:solidFill>
              </a:rPr>
              <a:t>Using Content Types to Improve Discoverability</a:t>
            </a:r>
            <a:endParaRPr lang="en-US" dirty="0">
              <a:solidFill>
                <a:schemeClr val="bg1"/>
              </a:solidFill>
            </a:endParaRPr>
          </a:p>
        </p:txBody>
      </p:sp>
      <p:sp>
        <p:nvSpPr>
          <p:cNvPr id="5" name="Subtitle 4"/>
          <p:cNvSpPr>
            <a:spLocks noGrp="1"/>
          </p:cNvSpPr>
          <p:nvPr>
            <p:ph type="subTitle" idx="1"/>
          </p:nvPr>
        </p:nvSpPr>
        <p:spPr/>
        <p:txBody>
          <a:bodyPr/>
          <a:lstStyle/>
          <a:p>
            <a:r>
              <a:rPr lang="en-US" dirty="0" smtClean="0">
                <a:solidFill>
                  <a:schemeClr val="bg1"/>
                </a:solidFill>
              </a:rPr>
              <a:t>IA260</a:t>
            </a:r>
          </a:p>
          <a:p>
            <a:r>
              <a:rPr lang="en-US" dirty="0" smtClean="0">
                <a:solidFill>
                  <a:schemeClr val="bg1"/>
                </a:solidFill>
              </a:rPr>
              <a:t>Gary Lapointe, MOSS MVP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a Project Team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Identify a single business user to own the project</a:t>
            </a:r>
          </a:p>
          <a:p>
            <a:pPr lvl="1"/>
            <a:r>
              <a:rPr lang="en-US" dirty="0" smtClean="0"/>
              <a:t>This person will be ultimately responsible for selling the project and getting adequate support and resources for it</a:t>
            </a:r>
          </a:p>
          <a:p>
            <a:r>
              <a:rPr lang="en-US" dirty="0" smtClean="0"/>
              <a:t>Identify content owner power users</a:t>
            </a:r>
          </a:p>
          <a:p>
            <a:pPr lvl="1"/>
            <a:r>
              <a:rPr lang="en-US" dirty="0" smtClean="0"/>
              <a:t>Their feedback will be invaluable when trying to identify the various artifacts and working through the editing experience</a:t>
            </a:r>
          </a:p>
          <a:p>
            <a:r>
              <a:rPr lang="en-US" dirty="0" smtClean="0"/>
              <a:t>Create a focus group and plan on </a:t>
            </a:r>
            <a:r>
              <a:rPr lang="en-US" i="1" dirty="0" smtClean="0"/>
              <a:t>several</a:t>
            </a:r>
            <a:r>
              <a:rPr lang="en-US" dirty="0" smtClean="0"/>
              <a:t> proof of concept (POC) models</a:t>
            </a:r>
          </a:p>
          <a:p>
            <a:pPr lvl="1"/>
            <a:r>
              <a:rPr lang="en-US" dirty="0" smtClean="0"/>
              <a:t>Don’t be afraid to </a:t>
            </a:r>
            <a:r>
              <a:rPr lang="en-US" dirty="0" err="1" smtClean="0"/>
              <a:t>refactor</a:t>
            </a:r>
            <a:r>
              <a:rPr lang="en-US" dirty="0" smtClean="0"/>
              <a:t> or rework entirely</a:t>
            </a:r>
            <a:endParaRPr lang="en-US" dirty="0"/>
          </a:p>
        </p:txBody>
      </p:sp>
      <p:pic>
        <p:nvPicPr>
          <p:cNvPr id="4" name="Picture 3"/>
          <p:cNvPicPr>
            <a:picLocks noChangeAspect="1" noChangeArrowheads="1"/>
          </p:cNvPicPr>
          <p:nvPr/>
        </p:nvPicPr>
        <p:blipFill>
          <a:blip r:embed="rId2"/>
          <a:srcRect/>
          <a:stretch>
            <a:fillRect/>
          </a:stretch>
        </p:blipFill>
        <p:spPr bwMode="auto">
          <a:xfrm>
            <a:off x="76200" y="838200"/>
            <a:ext cx="466725" cy="304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Determine Key Goals</a:t>
            </a:r>
            <a:endParaRPr lang="en-US" dirty="0"/>
          </a:p>
        </p:txBody>
      </p:sp>
      <p:sp>
        <p:nvSpPr>
          <p:cNvPr id="5" name="Content Placeholder 4"/>
          <p:cNvSpPr>
            <a:spLocks noGrp="1"/>
          </p:cNvSpPr>
          <p:nvPr>
            <p:ph idx="1"/>
          </p:nvPr>
        </p:nvSpPr>
        <p:spPr/>
        <p:txBody>
          <a:bodyPr/>
          <a:lstStyle/>
          <a:p>
            <a:r>
              <a:rPr lang="en-US" dirty="0" smtClean="0"/>
              <a:t>Start by narrowing your scope</a:t>
            </a:r>
          </a:p>
          <a:p>
            <a:r>
              <a:rPr lang="en-US" dirty="0" smtClean="0"/>
              <a:t>Don’t start with the Content Type but focus on the end-result</a:t>
            </a:r>
          </a:p>
          <a:p>
            <a:r>
              <a:rPr lang="en-US" dirty="0" smtClean="0"/>
              <a:t>Are you trying to enable finding random documents or do you need a way to present all related documents in one integrated view, or both?</a:t>
            </a:r>
          </a:p>
          <a:p>
            <a:endParaRPr lang="en-US" dirty="0" smtClean="0"/>
          </a:p>
        </p:txBody>
      </p:sp>
      <p:pic>
        <p:nvPicPr>
          <p:cNvPr id="2051" name="Picture 3"/>
          <p:cNvPicPr>
            <a:picLocks noChangeAspect="1" noChangeArrowheads="1"/>
          </p:cNvPicPr>
          <p:nvPr/>
        </p:nvPicPr>
        <p:blipFill>
          <a:blip r:embed="rId3"/>
          <a:srcRect/>
          <a:stretch>
            <a:fillRect/>
          </a:stretch>
        </p:blipFill>
        <p:spPr bwMode="auto">
          <a:xfrm>
            <a:off x="76200" y="838200"/>
            <a:ext cx="466725" cy="3048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Know Your Users</a:t>
            </a:r>
            <a:endParaRPr lang="en-US" dirty="0"/>
          </a:p>
        </p:txBody>
      </p:sp>
      <p:sp>
        <p:nvSpPr>
          <p:cNvPr id="5" name="Content Placeholder 4"/>
          <p:cNvSpPr>
            <a:spLocks noGrp="1"/>
          </p:cNvSpPr>
          <p:nvPr>
            <p:ph idx="1"/>
          </p:nvPr>
        </p:nvSpPr>
        <p:spPr/>
        <p:txBody>
          <a:bodyPr/>
          <a:lstStyle/>
          <a:p>
            <a:r>
              <a:rPr lang="en-US" dirty="0" smtClean="0"/>
              <a:t>Do you need to support the “Google” or “Yahoo” user or both?</a:t>
            </a:r>
          </a:p>
          <a:p>
            <a:pPr lvl="1"/>
            <a:r>
              <a:rPr lang="en-US" dirty="0" smtClean="0"/>
              <a:t>Typically you will want to support both</a:t>
            </a:r>
          </a:p>
          <a:p>
            <a:r>
              <a:rPr lang="en-US" dirty="0" smtClean="0"/>
              <a:t>Why are they looking for the information?</a:t>
            </a:r>
          </a:p>
          <a:p>
            <a:r>
              <a:rPr lang="en-US" dirty="0" smtClean="0"/>
              <a:t>Don’t try to solve everyone’s problems</a:t>
            </a:r>
          </a:p>
          <a:p>
            <a:pPr lvl="1"/>
            <a:r>
              <a:rPr lang="en-US" dirty="0" smtClean="0"/>
              <a:t>Focus on your core business and try to bring business value where it will matter the most (80/20 rule)</a:t>
            </a:r>
          </a:p>
          <a:p>
            <a:endParaRPr lang="en-US" dirty="0" smtClean="0"/>
          </a:p>
        </p:txBody>
      </p:sp>
      <p:pic>
        <p:nvPicPr>
          <p:cNvPr id="3074" name="Picture 2"/>
          <p:cNvPicPr>
            <a:picLocks noChangeAspect="1" noChangeArrowheads="1"/>
          </p:cNvPicPr>
          <p:nvPr/>
        </p:nvPicPr>
        <p:blipFill>
          <a:blip r:embed="rId3"/>
          <a:srcRect/>
          <a:stretch>
            <a:fillRect/>
          </a:stretch>
        </p:blipFill>
        <p:spPr bwMode="auto">
          <a:xfrm>
            <a:off x="66675" y="838200"/>
            <a:ext cx="466725" cy="30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p:cNvGraphicFramePr>
          <p:nvPr/>
        </p:nvGraphicFramePr>
        <p:xfrm>
          <a:off x="4572000" y="1676400"/>
          <a:ext cx="39624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Use Roll-up Pages To Aggregate Data</a:t>
            </a:r>
            <a:endParaRPr lang="en-US" dirty="0"/>
          </a:p>
        </p:txBody>
      </p:sp>
      <p:sp>
        <p:nvSpPr>
          <p:cNvPr id="6" name="Content Placeholder 5"/>
          <p:cNvSpPr>
            <a:spLocks noGrp="1"/>
          </p:cNvSpPr>
          <p:nvPr>
            <p:ph sz="half" idx="1"/>
          </p:nvPr>
        </p:nvSpPr>
        <p:spPr/>
        <p:txBody>
          <a:bodyPr>
            <a:normAutofit fontScale="92500" lnSpcReduction="20000"/>
          </a:bodyPr>
          <a:lstStyle/>
          <a:p>
            <a:r>
              <a:rPr lang="en-US" dirty="0" smtClean="0"/>
              <a:t>Aggregates related information</a:t>
            </a:r>
          </a:p>
          <a:p>
            <a:r>
              <a:rPr lang="en-US" dirty="0" smtClean="0"/>
              <a:t>Number </a:t>
            </a:r>
            <a:r>
              <a:rPr lang="en-US" dirty="0" smtClean="0"/>
              <a:t>and types of </a:t>
            </a:r>
            <a:r>
              <a:rPr lang="en-US" dirty="0" smtClean="0"/>
              <a:t>pages </a:t>
            </a:r>
            <a:r>
              <a:rPr lang="en-US" dirty="0" smtClean="0"/>
              <a:t>can help determine what Content Types and Site Columns are needed</a:t>
            </a:r>
          </a:p>
          <a:p>
            <a:r>
              <a:rPr lang="en-US" dirty="0" smtClean="0"/>
              <a:t>The </a:t>
            </a:r>
            <a:r>
              <a:rPr lang="en-US" dirty="0" smtClean="0"/>
              <a:t>elements </a:t>
            </a:r>
            <a:r>
              <a:rPr lang="en-US" dirty="0" smtClean="0"/>
              <a:t>on each page can help determine additional Content Types and Site Columns needed</a:t>
            </a:r>
          </a:p>
          <a:p>
            <a:endParaRPr lang="en-US" dirty="0"/>
          </a:p>
        </p:txBody>
      </p:sp>
      <p:graphicFrame>
        <p:nvGraphicFramePr>
          <p:cNvPr id="7" name="Content Placeholder 3"/>
          <p:cNvGraphicFramePr>
            <a:graphicFrameLocks noGrp="1"/>
          </p:cNvGraphicFramePr>
          <p:nvPr>
            <p:ph sz="half" idx="2"/>
          </p:nvPr>
        </p:nvGraphicFramePr>
        <p:xfrm>
          <a:off x="4572000" y="1676400"/>
          <a:ext cx="3962400" cy="4419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7"/>
                                        </p:tgtEl>
                                      </p:cBhvr>
                                    </p:animEffect>
                                    <p:set>
                                      <p:cBhvr>
                                        <p:cTn id="7" dur="1" fill="hold">
                                          <p:stCondLst>
                                            <p:cond delay="99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Plan </a:t>
            </a:r>
            <a:r>
              <a:rPr lang="en-US" dirty="0" smtClean="0"/>
              <a:t>Your End </a:t>
            </a:r>
            <a:r>
              <a:rPr lang="en-US" dirty="0" smtClean="0"/>
              <a:t>Points</a:t>
            </a:r>
            <a:endParaRPr lang="en-US" dirty="0"/>
          </a:p>
        </p:txBody>
      </p:sp>
      <p:sp>
        <p:nvSpPr>
          <p:cNvPr id="5" name="Content Placeholder 4"/>
          <p:cNvSpPr>
            <a:spLocks noGrp="1"/>
          </p:cNvSpPr>
          <p:nvPr>
            <p:ph idx="1"/>
          </p:nvPr>
        </p:nvSpPr>
        <p:spPr/>
        <p:txBody>
          <a:bodyPr>
            <a:normAutofit/>
          </a:bodyPr>
          <a:lstStyle/>
          <a:p>
            <a:r>
              <a:rPr lang="en-US" dirty="0" smtClean="0"/>
              <a:t>Document? List Item? Roll-up Page?</a:t>
            </a:r>
          </a:p>
          <a:p>
            <a:r>
              <a:rPr lang="en-US" dirty="0" smtClean="0"/>
              <a:t>Keep </a:t>
            </a:r>
            <a:r>
              <a:rPr lang="en-US" dirty="0" smtClean="0"/>
              <a:t>it </a:t>
            </a:r>
            <a:r>
              <a:rPr lang="en-US" dirty="0" smtClean="0"/>
              <a:t>simple</a:t>
            </a:r>
          </a:p>
          <a:p>
            <a:pPr lvl="1"/>
            <a:r>
              <a:rPr lang="en-US" dirty="0" smtClean="0"/>
              <a:t>Don’t </a:t>
            </a:r>
            <a:r>
              <a:rPr lang="en-US" dirty="0" smtClean="0"/>
              <a:t>over complicate </a:t>
            </a:r>
            <a:r>
              <a:rPr lang="en-US" dirty="0" smtClean="0"/>
              <a:t>things</a:t>
            </a:r>
          </a:p>
          <a:p>
            <a:pPr lvl="1"/>
            <a:r>
              <a:rPr lang="en-US" dirty="0" smtClean="0"/>
              <a:t>Be </a:t>
            </a:r>
            <a:r>
              <a:rPr lang="en-US" dirty="0" smtClean="0"/>
              <a:t>mindful of the data entry experience (watch out for field limits)</a:t>
            </a:r>
          </a:p>
          <a:p>
            <a:r>
              <a:rPr lang="en-US" dirty="0" smtClean="0"/>
              <a:t>This approach may not work for all scenarios but can provide a reasonable starting place</a:t>
            </a:r>
          </a:p>
          <a:p>
            <a:endParaRPr lang="en-US" dirty="0" smtClean="0"/>
          </a:p>
        </p:txBody>
      </p:sp>
      <p:pic>
        <p:nvPicPr>
          <p:cNvPr id="4098" name="Picture 2"/>
          <p:cNvPicPr>
            <a:picLocks noChangeAspect="1" noChangeArrowheads="1"/>
          </p:cNvPicPr>
          <p:nvPr/>
        </p:nvPicPr>
        <p:blipFill>
          <a:blip r:embed="rId3"/>
          <a:srcRect/>
          <a:stretch>
            <a:fillRect/>
          </a:stretch>
        </p:blipFill>
        <p:spPr bwMode="auto">
          <a:xfrm>
            <a:off x="66675" y="838200"/>
            <a:ext cx="466725" cy="30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Editing Experience</a:t>
            </a:r>
            <a:endParaRPr lang="en-US" dirty="0"/>
          </a:p>
        </p:txBody>
      </p:sp>
      <p:sp>
        <p:nvSpPr>
          <p:cNvPr id="3" name="Content Placeholder 2"/>
          <p:cNvSpPr>
            <a:spLocks noGrp="1"/>
          </p:cNvSpPr>
          <p:nvPr>
            <p:ph idx="1"/>
          </p:nvPr>
        </p:nvSpPr>
        <p:spPr/>
        <p:txBody>
          <a:bodyPr/>
          <a:lstStyle/>
          <a:p>
            <a:r>
              <a:rPr lang="en-US" dirty="0" smtClean="0"/>
              <a:t>If your input data is not good your search and roll-up results will not be good</a:t>
            </a:r>
          </a:p>
          <a:p>
            <a:pPr lvl="1"/>
            <a:r>
              <a:rPr lang="en-US" dirty="0" smtClean="0"/>
              <a:t>Garbage in, garbage out</a:t>
            </a:r>
          </a:p>
          <a:p>
            <a:r>
              <a:rPr lang="en-US" dirty="0" smtClean="0"/>
              <a:t>Custom input forms can be created using Visual Studio (</a:t>
            </a:r>
            <a:r>
              <a:rPr lang="en-US" dirty="0" err="1" smtClean="0"/>
              <a:t>aspx</a:t>
            </a:r>
            <a:r>
              <a:rPr lang="en-US" dirty="0" smtClean="0"/>
              <a:t>) or InfoPath</a:t>
            </a:r>
          </a:p>
          <a:p>
            <a:r>
              <a:rPr lang="en-US" dirty="0" smtClean="0"/>
              <a:t>Event Receivers can be used to help with cross-linking of meta-data</a:t>
            </a:r>
            <a:endParaRPr lang="en-US" dirty="0"/>
          </a:p>
        </p:txBody>
      </p:sp>
      <p:pic>
        <p:nvPicPr>
          <p:cNvPr id="4" name="Picture 2"/>
          <p:cNvPicPr>
            <a:picLocks noChangeAspect="1" noChangeArrowheads="1"/>
          </p:cNvPicPr>
          <p:nvPr/>
        </p:nvPicPr>
        <p:blipFill>
          <a:blip r:embed="rId2"/>
          <a:srcRect/>
          <a:stretch>
            <a:fillRect/>
          </a:stretch>
        </p:blipFill>
        <p:spPr bwMode="auto">
          <a:xfrm>
            <a:off x="66675" y="838200"/>
            <a:ext cx="466725" cy="30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Keep it Simple</a:t>
            </a:r>
            <a:endParaRPr lang="en-US" dirty="0"/>
          </a:p>
        </p:txBody>
      </p:sp>
      <p:sp>
        <p:nvSpPr>
          <p:cNvPr id="5" name="Content Placeholder 4"/>
          <p:cNvSpPr>
            <a:spLocks noGrp="1"/>
          </p:cNvSpPr>
          <p:nvPr>
            <p:ph idx="1"/>
          </p:nvPr>
        </p:nvSpPr>
        <p:spPr/>
        <p:txBody>
          <a:bodyPr/>
          <a:lstStyle/>
          <a:p>
            <a:r>
              <a:rPr lang="en-US" dirty="0" smtClean="0"/>
              <a:t>Don’t over complicate things by adding too many fields or too many Content Types</a:t>
            </a:r>
          </a:p>
          <a:p>
            <a:r>
              <a:rPr lang="en-US" dirty="0" smtClean="0"/>
              <a:t>Be mindful of field limitations, particularly for document libraries</a:t>
            </a:r>
          </a:p>
          <a:p>
            <a:r>
              <a:rPr lang="en-US" dirty="0" smtClean="0"/>
              <a:t>Don’t add fields that you may have to remove later</a:t>
            </a:r>
          </a:p>
          <a:p>
            <a:r>
              <a:rPr lang="en-US" dirty="0" smtClean="0"/>
              <a:t>Plan for change and strive to reduce it</a:t>
            </a:r>
          </a:p>
        </p:txBody>
      </p:sp>
      <p:pic>
        <p:nvPicPr>
          <p:cNvPr id="5122" name="Picture 2"/>
          <p:cNvPicPr>
            <a:picLocks noChangeAspect="1" noChangeArrowheads="1"/>
          </p:cNvPicPr>
          <p:nvPr/>
        </p:nvPicPr>
        <p:blipFill>
          <a:blip r:embed="rId3"/>
          <a:srcRect/>
          <a:stretch>
            <a:fillRect/>
          </a:stretch>
        </p:blipFill>
        <p:spPr bwMode="auto">
          <a:xfrm>
            <a:off x="66675" y="838200"/>
            <a:ext cx="466725" cy="3048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Dealing with Change</a:t>
            </a:r>
            <a:endParaRPr lang="en-US" dirty="0"/>
          </a:p>
        </p:txBody>
      </p:sp>
      <p:pic>
        <p:nvPicPr>
          <p:cNvPr id="3" name="Picture 2" descr="http://bp3.blogger.com/_0oE0MdUg0nE/R9tJlmLgZ4I/AAAAAAAABlE/DCz1kTii4D0/s320/change.jpg"/>
          <p:cNvPicPr>
            <a:picLocks noChangeAspect="1" noChangeArrowheads="1"/>
          </p:cNvPicPr>
          <p:nvPr/>
        </p:nvPicPr>
        <p:blipFill>
          <a:blip r:embed="rId3"/>
          <a:srcRect/>
          <a:stretch>
            <a:fillRect/>
          </a:stretch>
        </p:blipFill>
        <p:spPr bwMode="auto">
          <a:xfrm>
            <a:off x="1981200" y="1905000"/>
            <a:ext cx="4724400" cy="35433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 Features for Deployment of Mission Critical Artifacts</a:t>
            </a:r>
            <a:endParaRPr lang="en-US" dirty="0"/>
          </a:p>
        </p:txBody>
      </p:sp>
      <p:sp>
        <p:nvSpPr>
          <p:cNvPr id="5" name="Content Placeholder 4"/>
          <p:cNvSpPr>
            <a:spLocks noGrp="1"/>
          </p:cNvSpPr>
          <p:nvPr>
            <p:ph idx="1"/>
          </p:nvPr>
        </p:nvSpPr>
        <p:spPr/>
        <p:txBody>
          <a:bodyPr/>
          <a:lstStyle/>
          <a:p>
            <a:r>
              <a:rPr lang="en-US" dirty="0" smtClean="0"/>
              <a:t>Features allow consistent deployment across Site Collections</a:t>
            </a:r>
          </a:p>
          <a:p>
            <a:r>
              <a:rPr lang="en-US" dirty="0" smtClean="0"/>
              <a:t>Be careful not to edit the Content Type via the browser post deployment</a:t>
            </a:r>
          </a:p>
          <a:p>
            <a:r>
              <a:rPr lang="en-US" dirty="0" smtClean="0"/>
              <a:t>Content Type and Field changes will need to be propagated using the API</a:t>
            </a:r>
          </a:p>
          <a:p>
            <a:pPr lvl="1"/>
            <a:r>
              <a:rPr lang="en-US" dirty="0" smtClean="0"/>
              <a:t>In many cases it may be better to create a new Content Type inheriting from the old one</a:t>
            </a:r>
          </a:p>
        </p:txBody>
      </p:sp>
      <p:pic>
        <p:nvPicPr>
          <p:cNvPr id="6146" name="Picture 2"/>
          <p:cNvPicPr>
            <a:picLocks noChangeAspect="1" noChangeArrowheads="1"/>
          </p:cNvPicPr>
          <p:nvPr/>
        </p:nvPicPr>
        <p:blipFill>
          <a:blip r:embed="rId3"/>
          <a:srcRect/>
          <a:stretch>
            <a:fillRect/>
          </a:stretch>
        </p:blipFill>
        <p:spPr bwMode="auto">
          <a:xfrm>
            <a:off x="66675" y="457200"/>
            <a:ext cx="466725" cy="30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Provide Training and Policies	</a:t>
            </a:r>
            <a:endParaRPr lang="en-US" dirty="0"/>
          </a:p>
        </p:txBody>
      </p:sp>
      <p:sp>
        <p:nvSpPr>
          <p:cNvPr id="5" name="Content Placeholder 4"/>
          <p:cNvSpPr>
            <a:spLocks noGrp="1"/>
          </p:cNvSpPr>
          <p:nvPr>
            <p:ph idx="1"/>
          </p:nvPr>
        </p:nvSpPr>
        <p:spPr/>
        <p:txBody>
          <a:bodyPr/>
          <a:lstStyle/>
          <a:p>
            <a:r>
              <a:rPr lang="en-US" dirty="0" smtClean="0"/>
              <a:t>Train your Site Collection and Site Administrators on the use and maintenance procedures for Content Types and Site Columns</a:t>
            </a:r>
          </a:p>
          <a:p>
            <a:r>
              <a:rPr lang="en-US" dirty="0" smtClean="0"/>
              <a:t>Train your content contributors on the importance of entering valid data</a:t>
            </a:r>
          </a:p>
          <a:p>
            <a:r>
              <a:rPr lang="en-US" dirty="0" smtClean="0"/>
              <a:t>Create a change request process to deal with changing and testing Content Types and Site Columns</a:t>
            </a:r>
          </a:p>
        </p:txBody>
      </p:sp>
      <p:pic>
        <p:nvPicPr>
          <p:cNvPr id="7170" name="Picture 2"/>
          <p:cNvPicPr>
            <a:picLocks noChangeAspect="1" noChangeArrowheads="1"/>
          </p:cNvPicPr>
          <p:nvPr/>
        </p:nvPicPr>
        <p:blipFill>
          <a:blip r:embed="rId3"/>
          <a:srcRect/>
          <a:stretch>
            <a:fillRect/>
          </a:stretch>
        </p:blipFill>
        <p:spPr bwMode="auto">
          <a:xfrm>
            <a:off x="66675" y="838200"/>
            <a:ext cx="466725" cy="3048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r>
              <a:rPr lang="en-US" dirty="0" smtClean="0"/>
              <a:t>Gary Lapointe, Senior Consultant, MVP</a:t>
            </a:r>
          </a:p>
          <a:p>
            <a:pPr lvl="1"/>
            <a:r>
              <a:rPr lang="en-US" dirty="0" smtClean="0"/>
              <a:t>Statêra - </a:t>
            </a:r>
            <a:r>
              <a:rPr lang="en-US" dirty="0" smtClean="0">
                <a:hlinkClick r:id="rId2"/>
              </a:rPr>
              <a:t>http</a:t>
            </a:r>
            <a:r>
              <a:rPr lang="en-US" dirty="0" smtClean="0">
                <a:hlinkClick r:id="rId2"/>
              </a:rPr>
              <a:t>://www.statera.com</a:t>
            </a:r>
            <a:endParaRPr lang="en-US" dirty="0" smtClean="0"/>
          </a:p>
          <a:p>
            <a:pPr lvl="1"/>
            <a:r>
              <a:rPr lang="en-US" dirty="0" smtClean="0"/>
              <a:t>Email: </a:t>
            </a:r>
            <a:r>
              <a:rPr lang="en-US" dirty="0" smtClean="0">
                <a:hlinkClick r:id="rId3"/>
              </a:rPr>
              <a:t>gary.lapointe@statera.com</a:t>
            </a:r>
            <a:endParaRPr lang="en-US" dirty="0" smtClean="0"/>
          </a:p>
          <a:p>
            <a:pPr lvl="1"/>
            <a:r>
              <a:rPr lang="en-US" dirty="0" smtClean="0"/>
              <a:t>Blog: </a:t>
            </a:r>
            <a:r>
              <a:rPr lang="en-US" dirty="0" smtClean="0">
                <a:hlinkClick r:id="rId4"/>
              </a:rPr>
              <a:t>http</a:t>
            </a:r>
            <a:r>
              <a:rPr lang="en-US" smtClean="0">
                <a:hlinkClick r:id="rId4"/>
              </a:rPr>
              <a:t>://</a:t>
            </a:r>
            <a:r>
              <a:rPr lang="en-US" smtClean="0">
                <a:hlinkClick r:id="rId4"/>
              </a:rPr>
              <a:t>stsadm.blogspot.com</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Development Tip</a:t>
            </a:r>
            <a:endParaRPr lang="en-US" dirty="0"/>
          </a:p>
        </p:txBody>
      </p:sp>
      <p:sp>
        <p:nvSpPr>
          <p:cNvPr id="5" name="Content Placeholder 4"/>
          <p:cNvSpPr>
            <a:spLocks noGrp="1"/>
          </p:cNvSpPr>
          <p:nvPr>
            <p:ph idx="1"/>
          </p:nvPr>
        </p:nvSpPr>
        <p:spPr/>
        <p:txBody>
          <a:bodyPr/>
          <a:lstStyle/>
          <a:p>
            <a:r>
              <a:rPr lang="en-US" dirty="0" smtClean="0"/>
              <a:t>Use my custom STSADM commands to speed development and deployment:</a:t>
            </a:r>
          </a:p>
          <a:p>
            <a:pPr lvl="1"/>
            <a:r>
              <a:rPr lang="en-US" dirty="0" smtClean="0"/>
              <a:t>Export Existing Content Types</a:t>
            </a:r>
          </a:p>
          <a:p>
            <a:pPr lvl="2"/>
            <a:r>
              <a:rPr lang="en-US" dirty="0" err="1" smtClean="0"/>
              <a:t>gl-exportcontenttypes</a:t>
            </a:r>
            <a:endParaRPr lang="en-US" dirty="0" smtClean="0"/>
          </a:p>
          <a:p>
            <a:pPr lvl="1"/>
            <a:r>
              <a:rPr lang="en-US" dirty="0" smtClean="0"/>
              <a:t>Export Existing Site or List Columns</a:t>
            </a:r>
          </a:p>
          <a:p>
            <a:pPr lvl="2"/>
            <a:r>
              <a:rPr lang="en-US" dirty="0" err="1" smtClean="0"/>
              <a:t>gl-exportsitecolumns</a:t>
            </a:r>
            <a:r>
              <a:rPr lang="en-US" dirty="0" smtClean="0"/>
              <a:t>, </a:t>
            </a:r>
            <a:r>
              <a:rPr lang="en-US" dirty="0" err="1" smtClean="0"/>
              <a:t>gl-exportlistfield</a:t>
            </a:r>
            <a:endParaRPr lang="en-US" dirty="0" smtClean="0"/>
          </a:p>
          <a:p>
            <a:pPr lvl="1"/>
            <a:r>
              <a:rPr lang="en-US" dirty="0" smtClean="0"/>
              <a:t>Propagate Content Type Changes</a:t>
            </a:r>
          </a:p>
          <a:p>
            <a:pPr lvl="2"/>
            <a:r>
              <a:rPr lang="en-US" dirty="0" err="1" smtClean="0"/>
              <a:t>gl-propagatecontenttype</a:t>
            </a:r>
            <a:endParaRPr lang="en-US" dirty="0" smtClean="0"/>
          </a:p>
          <a:p>
            <a:r>
              <a:rPr lang="en-US" dirty="0" smtClean="0"/>
              <a:t>http://stsadm.blogspot.com/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Presenting &amp; Finding Your Data</a:t>
            </a:r>
            <a:endParaRPr lang="en-US" dirty="0"/>
          </a:p>
        </p:txBody>
      </p:sp>
      <p:sp>
        <p:nvSpPr>
          <p:cNvPr id="6" name="Text Placeholder 5"/>
          <p:cNvSpPr>
            <a:spLocks noGrp="1"/>
          </p:cNvSpPr>
          <p:nvPr>
            <p:ph type="body" idx="1"/>
          </p:nvPr>
        </p:nvSpPr>
        <p:spPr/>
        <p:txBody>
          <a:bodyPr/>
          <a:lstStyle/>
          <a:p>
            <a:r>
              <a:rPr lang="en-US" dirty="0" smtClean="0"/>
              <a:t>A simple example using CQWPs and Faceted Search</a:t>
            </a:r>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3" name="Content Placeholder 2"/>
          <p:cNvSpPr>
            <a:spLocks noGrp="1"/>
          </p:cNvSpPr>
          <p:nvPr>
            <p:ph idx="1"/>
          </p:nvPr>
        </p:nvSpPr>
        <p:spPr/>
        <p:txBody>
          <a:bodyPr/>
          <a:lstStyle/>
          <a:p>
            <a:r>
              <a:rPr lang="en-US" dirty="0" smtClean="0"/>
              <a:t>Avoid editing OOTB Content Types</a:t>
            </a:r>
          </a:p>
          <a:p>
            <a:r>
              <a:rPr lang="en-US" dirty="0" smtClean="0"/>
              <a:t>Establish a project team</a:t>
            </a:r>
          </a:p>
          <a:p>
            <a:r>
              <a:rPr lang="en-US" dirty="0" smtClean="0"/>
              <a:t>Identify key goals</a:t>
            </a:r>
          </a:p>
          <a:p>
            <a:r>
              <a:rPr lang="en-US" dirty="0" smtClean="0"/>
              <a:t>Know your users</a:t>
            </a:r>
          </a:p>
          <a:p>
            <a:r>
              <a:rPr lang="en-US" dirty="0" smtClean="0"/>
              <a:t>Start with your end points</a:t>
            </a:r>
          </a:p>
          <a:p>
            <a:r>
              <a:rPr lang="en-US" dirty="0" smtClean="0"/>
              <a:t>Keep it simple</a:t>
            </a:r>
          </a:p>
          <a:p>
            <a:r>
              <a:rPr lang="en-US" dirty="0" smtClean="0"/>
              <a:t>Use Features for deployment</a:t>
            </a:r>
          </a:p>
          <a:p>
            <a:r>
              <a:rPr lang="en-US" dirty="0" smtClean="0"/>
              <a:t>Provide training and policies</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Resources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TechNet – Plan Content Types</a:t>
            </a:r>
          </a:p>
          <a:p>
            <a:pPr lvl="1"/>
            <a:r>
              <a:rPr lang="en-US" dirty="0" smtClean="0">
                <a:hlinkClick r:id="rId2"/>
              </a:rPr>
              <a:t>http://technet.microsoft.com/en-us/library/cc262735.aspx</a:t>
            </a:r>
            <a:endParaRPr lang="en-US" dirty="0" smtClean="0"/>
          </a:p>
          <a:p>
            <a:r>
              <a:rPr lang="en-US" dirty="0" smtClean="0"/>
              <a:t>Bill English’s “</a:t>
            </a:r>
            <a:r>
              <a:rPr lang="en-US" dirty="0" err="1" smtClean="0"/>
              <a:t>Findability</a:t>
            </a:r>
            <a:r>
              <a:rPr lang="en-US" dirty="0" smtClean="0"/>
              <a:t> and SharePoint” blog posts</a:t>
            </a:r>
          </a:p>
          <a:p>
            <a:pPr lvl="1"/>
            <a:r>
              <a:rPr lang="en-US" dirty="0" smtClean="0">
                <a:hlinkClick r:id="rId3"/>
              </a:rPr>
              <a:t>http://admincompanion.mindsharp.com/BillBlog/default.aspx</a:t>
            </a:r>
            <a:endParaRPr lang="en-US" dirty="0" smtClean="0"/>
          </a:p>
          <a:p>
            <a:r>
              <a:rPr lang="en-US" dirty="0" smtClean="0"/>
              <a:t>My Custom STSADM Commands</a:t>
            </a:r>
          </a:p>
          <a:p>
            <a:pPr lvl="1"/>
            <a:r>
              <a:rPr lang="en-US" dirty="0" smtClean="0">
                <a:hlinkClick r:id="rId4"/>
              </a:rPr>
              <a:t>http://stsadm.blogspot.com</a:t>
            </a:r>
            <a:endParaRPr lang="en-US" dirty="0" smtClean="0"/>
          </a:p>
          <a:p>
            <a:r>
              <a:rPr lang="en-US" dirty="0" smtClean="0"/>
              <a:t>Faceted Search</a:t>
            </a:r>
          </a:p>
          <a:p>
            <a:pPr lvl="1"/>
            <a:r>
              <a:rPr lang="en-US" dirty="0" smtClean="0">
                <a:hlinkClick r:id="rId5"/>
              </a:rPr>
              <a:t>http://www.codeplex.com/FacetedSearch/</a:t>
            </a:r>
            <a:r>
              <a:rPr lang="en-US" dirty="0" smtClean="0"/>
              <a:t> </a:t>
            </a:r>
          </a:p>
          <a:p>
            <a:pPr lvl="1"/>
            <a:endParaRPr lang="en-US"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Thank you for attending!</a:t>
            </a:r>
            <a:endParaRPr lang="en-US" i="1" u="sng" dirty="0"/>
          </a:p>
        </p:txBody>
      </p:sp>
      <p:sp>
        <p:nvSpPr>
          <p:cNvPr id="6" name="Subtitle 5"/>
          <p:cNvSpPr>
            <a:spLocks noGrp="1"/>
          </p:cNvSpPr>
          <p:nvPr>
            <p:ph type="subTitle" idx="1"/>
          </p:nvPr>
        </p:nvSpPr>
        <p:spPr>
          <a:xfrm>
            <a:off x="1371600" y="3733800"/>
            <a:ext cx="6400800" cy="1295400"/>
          </a:xfrm>
        </p:spPr>
        <p:txBody>
          <a:bodyPr/>
          <a:lstStyle/>
          <a:p>
            <a:r>
              <a:rPr lang="en-US" dirty="0" smtClean="0"/>
              <a:t>Please be sure to fill out your session evaluation!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029200"/>
            <a:ext cx="8077200" cy="762000"/>
          </a:xfrm>
        </p:spPr>
        <p:txBody>
          <a:bodyPr/>
          <a:lstStyle/>
          <a:p>
            <a:pPr algn="ctr"/>
            <a:r>
              <a:rPr lang="en-US" sz="3600" dirty="0" smtClean="0"/>
              <a:t>Thank you for attending!</a:t>
            </a:r>
            <a:endParaRPr lang="en-US" sz="3600" dirty="0"/>
          </a:p>
        </p:txBody>
      </p:sp>
      <p:sp>
        <p:nvSpPr>
          <p:cNvPr id="5" name="Content Placeholder 4"/>
          <p:cNvSpPr>
            <a:spLocks noGrp="1"/>
          </p:cNvSpPr>
          <p:nvPr>
            <p:ph idx="1"/>
          </p:nvPr>
        </p:nvSpPr>
        <p:spPr>
          <a:xfrm>
            <a:off x="457200" y="1828800"/>
            <a:ext cx="8305800" cy="838200"/>
          </a:xfrm>
        </p:spPr>
        <p:txBody>
          <a:bodyPr/>
          <a:lstStyle/>
          <a:p>
            <a:pPr algn="ctr">
              <a:buNone/>
            </a:pPr>
            <a:r>
              <a:rPr lang="en-US" dirty="0" smtClean="0"/>
              <a:t>Post conference DVD with all slide decks</a:t>
            </a:r>
          </a:p>
        </p:txBody>
      </p:sp>
      <p:pic>
        <p:nvPicPr>
          <p:cNvPr id="6" name="Picture 2" descr="http://www.sharepointusergroup.com/NewYork/Images1/echoTechnology%20logo.jpg"/>
          <p:cNvPicPr>
            <a:picLocks noChangeAspect="1" noChangeArrowheads="1"/>
          </p:cNvPicPr>
          <p:nvPr/>
        </p:nvPicPr>
        <p:blipFill>
          <a:blip r:embed="rId2"/>
          <a:srcRect/>
          <a:stretch>
            <a:fillRect/>
          </a:stretch>
        </p:blipFill>
        <p:spPr bwMode="auto">
          <a:xfrm>
            <a:off x="1981200" y="3429000"/>
            <a:ext cx="4943475" cy="769543"/>
          </a:xfrm>
          <a:prstGeom prst="rect">
            <a:avLst/>
          </a:prstGeom>
          <a:noFill/>
        </p:spPr>
      </p:pic>
      <p:sp>
        <p:nvSpPr>
          <p:cNvPr id="7" name="TextBox 6"/>
          <p:cNvSpPr txBox="1"/>
          <p:nvPr/>
        </p:nvSpPr>
        <p:spPr>
          <a:xfrm>
            <a:off x="3581400" y="3048000"/>
            <a:ext cx="1449436" cy="338554"/>
          </a:xfrm>
          <a:prstGeom prst="rect">
            <a:avLst/>
          </a:prstGeom>
          <a:noFill/>
        </p:spPr>
        <p:txBody>
          <a:bodyPr wrap="none" rtlCol="0">
            <a:spAutoFit/>
          </a:bodyPr>
          <a:lstStyle/>
          <a:p>
            <a:r>
              <a:rPr lang="en-US" sz="1600" dirty="0" smtClean="0">
                <a:effectLst>
                  <a:outerShdw blurRad="38100" dist="38100" dir="2700000" algn="tl">
                    <a:srgbClr val="000000">
                      <a:alpha val="43137"/>
                    </a:srgbClr>
                  </a:outerShdw>
                </a:effectLst>
              </a:rPr>
              <a:t>Sponsored by</a:t>
            </a:r>
            <a:endParaRPr lang="en-US" sz="1600" dirty="0">
              <a:effectLst>
                <a:outerShdw blurRad="38100" dist="38100" dir="2700000" algn="tl">
                  <a:srgbClr val="000000">
                    <a:alpha val="43137"/>
                  </a:srgbClr>
                </a:outerShdw>
              </a:effectLst>
            </a:endParaRPr>
          </a:p>
        </p:txBody>
      </p:sp>
      <p:pic>
        <p:nvPicPr>
          <p:cNvPr id="9" name="Picture 8" descr="BP_email header_revise copy.jpg"/>
          <p:cNvPicPr>
            <a:picLocks noChangeAspect="1"/>
          </p:cNvPicPr>
          <p:nvPr/>
        </p:nvPicPr>
        <p:blipFill>
          <a:blip r:embed="rId3"/>
          <a:stretch>
            <a:fillRect/>
          </a:stretch>
        </p:blipFill>
        <p:spPr>
          <a:xfrm>
            <a:off x="0" y="0"/>
            <a:ext cx="9144000" cy="1219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r>
              <a:rPr lang="en-US" dirty="0" smtClean="0"/>
              <a:t>Content Types defined</a:t>
            </a:r>
          </a:p>
          <a:p>
            <a:r>
              <a:rPr lang="en-US" dirty="0" smtClean="0"/>
              <a:t>Designing your Content Types to support discoverability</a:t>
            </a:r>
          </a:p>
          <a:p>
            <a:r>
              <a:rPr lang="en-US" dirty="0" smtClean="0"/>
              <a:t>Dealing with change</a:t>
            </a:r>
          </a:p>
          <a:p>
            <a:r>
              <a:rPr lang="en-US" dirty="0" smtClean="0"/>
              <a:t>Presenting and finding your data</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Content Types</a:t>
            </a:r>
            <a:endParaRPr lang="en-US" dirty="0"/>
          </a:p>
        </p:txBody>
      </p:sp>
      <p:sp>
        <p:nvSpPr>
          <p:cNvPr id="3" name="Content Placeholder 2"/>
          <p:cNvSpPr>
            <a:spLocks noGrp="1"/>
          </p:cNvSpPr>
          <p:nvPr>
            <p:ph idx="1"/>
          </p:nvPr>
        </p:nvSpPr>
        <p:spPr/>
        <p:txBody>
          <a:bodyPr/>
          <a:lstStyle/>
          <a:p>
            <a:r>
              <a:rPr lang="en-US" dirty="0" smtClean="0"/>
              <a:t>Content Types are the best way to “categorize” your data</a:t>
            </a:r>
          </a:p>
          <a:p>
            <a:r>
              <a:rPr lang="en-US" dirty="0" smtClean="0"/>
              <a:t>Content Types provide groupings of site columns (think metadata)</a:t>
            </a:r>
          </a:p>
          <a:p>
            <a:r>
              <a:rPr lang="en-US" dirty="0" smtClean="0"/>
              <a:t>Workflows and auditing policies can be associated with Content Types</a:t>
            </a:r>
          </a:p>
          <a:p>
            <a:r>
              <a:rPr lang="en-US" dirty="0" smtClean="0"/>
              <a:t>Document templates can be associated with each Content Type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Content Types (cont.)</a:t>
            </a:r>
            <a:endParaRPr lang="en-US" dirty="0"/>
          </a:p>
        </p:txBody>
      </p:sp>
      <p:sp>
        <p:nvSpPr>
          <p:cNvPr id="3" name="Content Placeholder 2"/>
          <p:cNvSpPr>
            <a:spLocks noGrp="1"/>
          </p:cNvSpPr>
          <p:nvPr>
            <p:ph idx="1"/>
          </p:nvPr>
        </p:nvSpPr>
        <p:spPr/>
        <p:txBody>
          <a:bodyPr/>
          <a:lstStyle/>
          <a:p>
            <a:r>
              <a:rPr lang="en-US" dirty="0" smtClean="0"/>
              <a:t>Supports the creation of custom input and display forms per Content Type</a:t>
            </a:r>
          </a:p>
          <a:p>
            <a:r>
              <a:rPr lang="en-US" dirty="0" smtClean="0"/>
              <a:t>Content Types enable reusability and consistency</a:t>
            </a:r>
          </a:p>
          <a:p>
            <a:r>
              <a:rPr lang="en-US" dirty="0" smtClean="0"/>
              <a:t>Various web parts (such as the CQWP) are “aware” of Content Types and allow additional filtering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and Scoping</a:t>
            </a:r>
            <a:endParaRPr lang="en-US" dirty="0"/>
          </a:p>
        </p:txBody>
      </p:sp>
      <p:sp>
        <p:nvSpPr>
          <p:cNvPr id="3" name="Content Placeholder 2"/>
          <p:cNvSpPr>
            <a:spLocks noGrp="1"/>
          </p:cNvSpPr>
          <p:nvPr>
            <p:ph idx="1"/>
          </p:nvPr>
        </p:nvSpPr>
        <p:spPr/>
        <p:txBody>
          <a:bodyPr/>
          <a:lstStyle/>
          <a:p>
            <a:r>
              <a:rPr lang="en-US" dirty="0" smtClean="0"/>
              <a:t>A Content Type can inherit from another Content Type</a:t>
            </a:r>
          </a:p>
          <a:p>
            <a:r>
              <a:rPr lang="en-US" dirty="0" smtClean="0"/>
              <a:t>Two Scopes</a:t>
            </a:r>
          </a:p>
          <a:p>
            <a:pPr lvl="1"/>
            <a:r>
              <a:rPr lang="en-US" dirty="0" smtClean="0"/>
              <a:t>Site Scoped</a:t>
            </a:r>
          </a:p>
          <a:p>
            <a:pPr lvl="2"/>
            <a:r>
              <a:rPr lang="en-US" dirty="0" smtClean="0"/>
              <a:t>Can be defined at the root level (site collection scoped) or the sub-web level</a:t>
            </a:r>
          </a:p>
          <a:p>
            <a:pPr lvl="1"/>
            <a:r>
              <a:rPr lang="en-US" dirty="0" smtClean="0"/>
              <a:t>List Scoped</a:t>
            </a:r>
          </a:p>
          <a:p>
            <a:pPr lvl="2"/>
            <a:r>
              <a:rPr lang="en-US" dirty="0" smtClean="0"/>
              <a:t>When bound to a list a new Content Type is created which inherits from the Site Scoped Content Type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Custom Content Types?</a:t>
            </a:r>
            <a:endParaRPr lang="en-US" dirty="0"/>
          </a:p>
        </p:txBody>
      </p:sp>
      <p:sp>
        <p:nvSpPr>
          <p:cNvPr id="5" name="Content Placeholder 4"/>
          <p:cNvSpPr>
            <a:spLocks noGrp="1"/>
          </p:cNvSpPr>
          <p:nvPr>
            <p:ph idx="1"/>
          </p:nvPr>
        </p:nvSpPr>
        <p:spPr/>
        <p:txBody>
          <a:bodyPr/>
          <a:lstStyle/>
          <a:p>
            <a:r>
              <a:rPr lang="en-US" dirty="0" smtClean="0"/>
              <a:t>You should avoid modifying the built-in Content Types</a:t>
            </a:r>
          </a:p>
          <a:p>
            <a:r>
              <a:rPr lang="en-US" dirty="0" smtClean="0"/>
              <a:t>Built-in Content Types are generally too generic and will not adequately model your business</a:t>
            </a:r>
          </a:p>
          <a:p>
            <a:pPr lvl="1"/>
            <a:r>
              <a:rPr lang="en-US" dirty="0" smtClean="0"/>
              <a:t>Business specific Content Types can be used as facets in your search or filters within web parts to allow finer grained result sets</a:t>
            </a:r>
          </a:p>
        </p:txBody>
      </p:sp>
      <p:pic>
        <p:nvPicPr>
          <p:cNvPr id="1026" name="Picture 2"/>
          <p:cNvPicPr>
            <a:picLocks noChangeAspect="1" noChangeArrowheads="1"/>
          </p:cNvPicPr>
          <p:nvPr/>
        </p:nvPicPr>
        <p:blipFill>
          <a:blip r:embed="rId3"/>
          <a:srcRect/>
          <a:stretch>
            <a:fillRect/>
          </a:stretch>
        </p:blipFill>
        <p:spPr bwMode="auto">
          <a:xfrm>
            <a:off x="371475" y="1828800"/>
            <a:ext cx="466725" cy="3048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Designing for Discoverability</a:t>
            </a:r>
            <a:endParaRPr lang="en-US" dirty="0"/>
          </a:p>
        </p:txBody>
      </p:sp>
      <p:pic>
        <p:nvPicPr>
          <p:cNvPr id="24580" name="Picture 4" descr="magnifying_glass.jpg"/>
          <p:cNvPicPr>
            <a:picLocks noChangeAspect="1" noChangeArrowheads="1"/>
          </p:cNvPicPr>
          <p:nvPr/>
        </p:nvPicPr>
        <p:blipFill>
          <a:blip r:embed="rId3"/>
          <a:srcRect/>
          <a:stretch>
            <a:fillRect/>
          </a:stretch>
        </p:blipFill>
        <p:spPr bwMode="auto">
          <a:xfrm>
            <a:off x="2667000" y="1371600"/>
            <a:ext cx="4191000" cy="474452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Don’t be the </a:t>
            </a:r>
            <a:r>
              <a:rPr lang="en-US" dirty="0" smtClean="0"/>
              <a:t>headless </a:t>
            </a:r>
            <a:r>
              <a:rPr lang="en-US" dirty="0" smtClean="0"/>
              <a:t>c</a:t>
            </a:r>
            <a:r>
              <a:rPr lang="en-US" dirty="0" smtClean="0"/>
              <a:t>hicken</a:t>
            </a:r>
          </a:p>
          <a:p>
            <a:r>
              <a:rPr lang="en-US" dirty="0" smtClean="0"/>
              <a:t>Make a plan</a:t>
            </a:r>
          </a:p>
          <a:p>
            <a:r>
              <a:rPr lang="en-US" dirty="0" smtClean="0"/>
              <a:t>Read the </a:t>
            </a:r>
            <a:r>
              <a:rPr lang="en-US" dirty="0" smtClean="0"/>
              <a:t>P</a:t>
            </a:r>
            <a:r>
              <a:rPr lang="en-US" dirty="0" smtClean="0"/>
              <a:t>lanning Content Types white paper – then forget about it</a:t>
            </a:r>
          </a:p>
          <a:p>
            <a:pPr lvl="1"/>
            <a:r>
              <a:rPr lang="en-US" dirty="0" smtClean="0">
                <a:hlinkClick r:id="rId2"/>
              </a:rPr>
              <a:t>http://</a:t>
            </a:r>
            <a:r>
              <a:rPr lang="en-US" dirty="0" smtClean="0">
                <a:hlinkClick r:id="rId2"/>
              </a:rPr>
              <a:t>technet.microsoft.com/en-us/library/cc262735.aspx</a:t>
            </a:r>
            <a:endParaRPr lang="en-US" dirty="0" smtClean="0"/>
          </a:p>
        </p:txBody>
      </p:sp>
      <p:sp>
        <p:nvSpPr>
          <p:cNvPr id="5" name="Content Placeholder 4"/>
          <p:cNvSpPr>
            <a:spLocks noGrp="1"/>
          </p:cNvSpPr>
          <p:nvPr>
            <p:ph sz="half" idx="2"/>
          </p:nvPr>
        </p:nvSpPr>
        <p:spPr/>
        <p:txBody>
          <a:bodyPr/>
          <a:lstStyle/>
          <a:p>
            <a:endParaRPr lang="en-US"/>
          </a:p>
        </p:txBody>
      </p:sp>
      <p:pic>
        <p:nvPicPr>
          <p:cNvPr id="1026" name="Picture 2" descr="Mike the Headless Chicken"/>
          <p:cNvPicPr>
            <a:picLocks noChangeAspect="1" noChangeArrowheads="1"/>
          </p:cNvPicPr>
          <p:nvPr/>
        </p:nvPicPr>
        <p:blipFill>
          <a:blip r:embed="rId3"/>
          <a:srcRect/>
          <a:stretch>
            <a:fillRect/>
          </a:stretch>
        </p:blipFill>
        <p:spPr bwMode="auto">
          <a:xfrm>
            <a:off x="4648200" y="1676400"/>
            <a:ext cx="3810000" cy="4733925"/>
          </a:xfrm>
          <a:prstGeom prst="rect">
            <a:avLst/>
          </a:prstGeom>
          <a:noFill/>
        </p:spPr>
      </p:pic>
    </p:spTree>
  </p:cSld>
  <p:clrMapOvr>
    <a:masterClrMapping/>
  </p:clrMapOvr>
</p:sld>
</file>

<file path=ppt/theme/theme1.xml><?xml version="1.0" encoding="utf-8"?>
<a:theme xmlns:a="http://schemas.openxmlformats.org/drawingml/2006/main" name="bp white content">
  <a:themeElements>
    <a:clrScheme name="bp white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p white conte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80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pitals" pitchFamily="8" charset="0"/>
            <a:ea typeface="ＭＳ Ｐゴシック" pitchFamily="8" charset="-128"/>
          </a:defRPr>
        </a:defPPr>
      </a:lstStyle>
    </a:spDef>
    <a:lnDef>
      <a:spPr bwMode="auto">
        <a:xfrm>
          <a:off x="0" y="0"/>
          <a:ext cx="1" cy="1"/>
        </a:xfrm>
        <a:custGeom>
          <a:avLst/>
          <a:gdLst/>
          <a:ahLst/>
          <a:cxnLst/>
          <a:rect l="0" t="0" r="0" b="0"/>
          <a:pathLst/>
        </a:custGeom>
        <a:solidFill>
          <a:srgbClr val="0080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pitals" pitchFamily="8" charset="0"/>
            <a:ea typeface="ＭＳ Ｐゴシック" pitchFamily="8" charset="-128"/>
          </a:defRPr>
        </a:defPPr>
      </a:lstStyle>
    </a:lnDef>
  </a:objectDefaults>
  <a:extraClrSchemeLst>
    <a:extraClrScheme>
      <a:clrScheme name="bp white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p white cont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p white cont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p white cont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p white cont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p white cont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p white conte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p white cont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p white cont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p white cont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p white cont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p white cont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ession_x0020_ID xmlns="26181914-8035-4246-89a1-0b15d42ad7a6">260</Session_x0020_ID>
    <Co_x002d_Presenter_x0027_s_x0020_Email_x0020_Address xmlns="26181914-8035-4246-89a1-0b15d42ad7a6" xsi:nil="true"/>
    <Track xmlns="26181914-8035-4246-89a1-0b15d42ad7a6">IA</Track>
    <Status xmlns="26181914-8035-4246-89a1-0b15d42ad7a6">Reviewed</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0F9AFFA92F5946BDBCDC7F6436C9A1" ma:contentTypeVersion="6" ma:contentTypeDescription="Create a new document." ma:contentTypeScope="" ma:versionID="3f2496bd37a64883ffb673ee483bbcf2">
  <xsd:schema xmlns:xsd="http://www.w3.org/2001/XMLSchema" xmlns:p="http://schemas.microsoft.com/office/2006/metadata/properties" xmlns:ns2="26181914-8035-4246-89a1-0b15d42ad7a6" targetNamespace="http://schemas.microsoft.com/office/2006/metadata/properties" ma:root="true" ma:fieldsID="c467c8fa05ee9cc8111076a25e78b8b3" ns2:_="">
    <xsd:import namespace="26181914-8035-4246-89a1-0b15d42ad7a6"/>
    <xsd:element name="properties">
      <xsd:complexType>
        <xsd:sequence>
          <xsd:element name="documentManagement">
            <xsd:complexType>
              <xsd:all>
                <xsd:element ref="ns2:Track"/>
                <xsd:element ref="ns2:Status"/>
                <xsd:element ref="ns2:Co_x002d_Presenter_x0027_s_x0020_Email_x0020_Address" minOccurs="0"/>
                <xsd:element ref="ns2:Session_x0020_ID"/>
              </xsd:all>
            </xsd:complexType>
          </xsd:element>
        </xsd:sequence>
      </xsd:complexType>
    </xsd:element>
  </xsd:schema>
  <xsd:schema xmlns:xsd="http://www.w3.org/2001/XMLSchema" xmlns:dms="http://schemas.microsoft.com/office/2006/documentManagement/types" targetNamespace="26181914-8035-4246-89a1-0b15d42ad7a6" elementFormDefault="qualified">
    <xsd:import namespace="http://schemas.microsoft.com/office/2006/documentManagement/types"/>
    <xsd:element name="Track" ma:index="8" ma:displayName="Track" ma:default="" ma:description="ITP (IT Pro)&#10;DEV (Developers and Designers&#10;IW (Information Worker)&#10;IA (Information Architect/Taxonomist)&#10;PM (Project Manager)&#10;CIO" ma:format="Dropdown" ma:internalName="Track">
      <xsd:simpleType>
        <xsd:restriction base="dms:Choice">
          <xsd:enumeration value="ITP"/>
          <xsd:enumeration value="DEV"/>
          <xsd:enumeration value="IW"/>
          <xsd:enumeration value="IA"/>
          <xsd:enumeration value="PM"/>
          <xsd:enumeration value="CIO"/>
        </xsd:restriction>
      </xsd:simpleType>
    </xsd:element>
    <xsd:element name="Status" ma:index="9" ma:displayName="Status" ma:default="1st Draft" ma:description="This column tracks the slide decks through a 4 phase approval process, 1st Draft, Reviewed, 2nd Draft, Approved" ma:format="RadioButtons" ma:internalName="Status">
      <xsd:simpleType>
        <xsd:restriction base="dms:Choice">
          <xsd:enumeration value="1st Draft"/>
          <xsd:enumeration value="Reviewed"/>
          <xsd:enumeration value="2nd Draft"/>
          <xsd:enumeration value="Approved"/>
        </xsd:restriction>
      </xsd:simpleType>
    </xsd:element>
    <xsd:element name="Co_x002d_Presenter_x0027_s_x0020_Email_x0020_Address" ma:index="10" nillable="true" ma:displayName="Co-Presenter's Email Address" ma:internalName="Co_x002d_Presenter_x0027_s_x0020_Email_x0020_Address">
      <xsd:simpleType>
        <xsd:restriction base="dms:Text">
          <xsd:maxLength value="255"/>
        </xsd:restriction>
      </xsd:simpleType>
    </xsd:element>
    <xsd:element name="Session_x0020_ID" ma:index="11" ma:displayName="Session ID" ma:decimals="0" ma:default="100" ma:description="Please enter a number such as 101, 205, 306, 411" ma:internalName="Session_x0020_ID">
      <xsd:simpleType>
        <xsd:restriction base="dms:Number">
          <xsd:maxInclusive value="499"/>
          <xsd:minInclusive value="10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5A306AA-2F98-422E-AC0B-6C7BFFAEB24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26181914-8035-4246-89a1-0b15d42ad7a6"/>
    <ds:schemaRef ds:uri="http://schemas.openxmlformats.org/package/2006/metadata/core-properties"/>
  </ds:schemaRefs>
</ds:datastoreItem>
</file>

<file path=customXml/itemProps2.xml><?xml version="1.0" encoding="utf-8"?>
<ds:datastoreItem xmlns:ds="http://schemas.openxmlformats.org/officeDocument/2006/customXml" ds:itemID="{B173ED16-6F08-4CEC-AEB0-F4D7588BC551}">
  <ds:schemaRefs>
    <ds:schemaRef ds:uri="http://schemas.microsoft.com/sharepoint/v3/contenttype/forms"/>
  </ds:schemaRefs>
</ds:datastoreItem>
</file>

<file path=customXml/itemProps3.xml><?xml version="1.0" encoding="utf-8"?>
<ds:datastoreItem xmlns:ds="http://schemas.openxmlformats.org/officeDocument/2006/customXml" ds:itemID="{0BCBD266-A39D-4239-8E83-C98A6C4CC1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181914-8035-4246-89a1-0b15d42ad7a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Macintosh HD:Applications:Microsoft Office 2004:Templates:My Templates:bp white content.pot</Template>
  <TotalTime>4278</TotalTime>
  <Words>1689</Words>
  <PresentationFormat>On-screen Show (4:3)</PresentationFormat>
  <Paragraphs>164</Paragraphs>
  <Slides>25</Slides>
  <Notes>13</Notes>
  <HiddenSlides>1</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bp white content</vt:lpstr>
      <vt:lpstr>Using Content Types to Improve Discoverability</vt:lpstr>
      <vt:lpstr>Slide 2</vt:lpstr>
      <vt:lpstr>Agenda</vt:lpstr>
      <vt:lpstr>What Are Content Types</vt:lpstr>
      <vt:lpstr>What Are Content Types (cont.)</vt:lpstr>
      <vt:lpstr>Inheritance and Scoping</vt:lpstr>
      <vt:lpstr>Why Custom Content Types?</vt:lpstr>
      <vt:lpstr>Designing for Discoverability</vt:lpstr>
      <vt:lpstr>Getting Started</vt:lpstr>
      <vt:lpstr>Establish a Project Team</vt:lpstr>
      <vt:lpstr>Determine Key Goals</vt:lpstr>
      <vt:lpstr>Know Your Users</vt:lpstr>
      <vt:lpstr>Use Roll-up Pages To Aggregate Data</vt:lpstr>
      <vt:lpstr>Plan Your End Points</vt:lpstr>
      <vt:lpstr>Plan Your Editing Experience</vt:lpstr>
      <vt:lpstr>Keep it Simple</vt:lpstr>
      <vt:lpstr>Dealing with Change</vt:lpstr>
      <vt:lpstr>Use Features for Deployment of Mission Critical Artifacts</vt:lpstr>
      <vt:lpstr>Provide Training and Policies </vt:lpstr>
      <vt:lpstr>Development Tip</vt:lpstr>
      <vt:lpstr>Presenting &amp; Finding Your Data</vt:lpstr>
      <vt:lpstr>Key Takeaways</vt:lpstr>
      <vt:lpstr>Resources</vt:lpstr>
      <vt:lpstr>Thank you for attending!</vt:lpstr>
      <vt:lpstr>Thank you for attending!</vt:lpstr>
    </vt:vector>
  </TitlesOfParts>
  <Company>Tripp Agency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Content Types to Improve Discoverability</dc:title>
  <dc:creator>Gary LaPointe</dc:creator>
  <cp:lastModifiedBy>Gary Lapointe</cp:lastModifiedBy>
  <cp:revision>179</cp:revision>
  <cp:lastPrinted>2007-11-08T17:20:20Z</cp:lastPrinted>
  <dcterms:modified xsi:type="dcterms:W3CDTF">2009-02-03T22:02:02Z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0x010100980F9AFFA92F5946BDBCDC7F6436C9A1</vt:lpwstr>
  </property>
</Properties>
</file>