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30"/>
  </p:notesMasterIdLst>
  <p:sldIdLst>
    <p:sldId id="256" r:id="rId4"/>
    <p:sldId id="260" r:id="rId5"/>
    <p:sldId id="261" r:id="rId6"/>
    <p:sldId id="262" r:id="rId7"/>
    <p:sldId id="268" r:id="rId8"/>
    <p:sldId id="281" r:id="rId9"/>
    <p:sldId id="271" r:id="rId10"/>
    <p:sldId id="272" r:id="rId11"/>
    <p:sldId id="269" r:id="rId12"/>
    <p:sldId id="276" r:id="rId13"/>
    <p:sldId id="258" r:id="rId14"/>
    <p:sldId id="263" r:id="rId15"/>
    <p:sldId id="264" r:id="rId16"/>
    <p:sldId id="265" r:id="rId17"/>
    <p:sldId id="266" r:id="rId18"/>
    <p:sldId id="267" r:id="rId19"/>
    <p:sldId id="270" r:id="rId20"/>
    <p:sldId id="273" r:id="rId21"/>
    <p:sldId id="274" r:id="rId22"/>
    <p:sldId id="275" r:id="rId23"/>
    <p:sldId id="277" r:id="rId24"/>
    <p:sldId id="280" r:id="rId25"/>
    <p:sldId id="279" r:id="rId26"/>
    <p:sldId id="278" r:id="rId27"/>
    <p:sldId id="257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 autoAdjust="0"/>
    <p:restoredTop sz="83215" autoAdjust="0"/>
  </p:normalViewPr>
  <p:slideViewPr>
    <p:cSldViewPr>
      <p:cViewPr>
        <p:scale>
          <a:sx n="100" d="100"/>
          <a:sy n="100" d="100"/>
        </p:scale>
        <p:origin x="-128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5F68-F0DE-4432-BE51-E0DAFE7E2FC3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CF1F-CA02-4076-9C7E-7709AE75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(!(Test-Path $</a:t>
            </a:r>
            <a:r>
              <a:rPr lang="en-US" dirty="0" err="1" smtClean="0"/>
              <a:t>profile.AllUsersAllHosts</a:t>
            </a:r>
            <a:r>
              <a:rPr lang="en-US" dirty="0" smtClean="0"/>
              <a:t>)) {</a:t>
            </a:r>
          </a:p>
          <a:p>
            <a:r>
              <a:rPr lang="en-US" dirty="0" smtClean="0"/>
              <a:t>  New-Item -Type file -Path $</a:t>
            </a:r>
            <a:r>
              <a:rPr lang="en-US" dirty="0" err="1" smtClean="0"/>
              <a:t>profile.AllUsersAllHosts</a:t>
            </a:r>
            <a:r>
              <a:rPr lang="en-US" dirty="0" smtClean="0"/>
              <a:t> -Force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sb</a:t>
            </a:r>
            <a:r>
              <a:rPr lang="en-US" dirty="0" smtClean="0"/>
              <a:t> = @"</a:t>
            </a:r>
          </a:p>
          <a:p>
            <a:r>
              <a:rPr lang="en-US" dirty="0" smtClean="0"/>
              <a:t>if (`$</a:t>
            </a:r>
            <a:r>
              <a:rPr lang="en-US" dirty="0" err="1" smtClean="0"/>
              <a:t>host.UI.RawUI.WindowTitle</a:t>
            </a:r>
            <a:r>
              <a:rPr lang="en-US" dirty="0" smtClean="0"/>
              <a:t> -ne "Administrator: SharePoint 2010 Management Shell") {</a:t>
            </a:r>
          </a:p>
          <a:p>
            <a:r>
              <a:rPr lang="en-US" dirty="0" smtClean="0"/>
              <a:t>  `$</a:t>
            </a:r>
            <a:r>
              <a:rPr lang="en-US" dirty="0" err="1" smtClean="0"/>
              <a:t>ver</a:t>
            </a:r>
            <a:r>
              <a:rPr lang="en-US" dirty="0" smtClean="0"/>
              <a:t> = `$host | select version</a:t>
            </a:r>
          </a:p>
          <a:p>
            <a:r>
              <a:rPr lang="en-US" dirty="0" smtClean="0"/>
              <a:t>  if (`$</a:t>
            </a:r>
            <a:r>
              <a:rPr lang="en-US" dirty="0" err="1" smtClean="0"/>
              <a:t>ver.Version.Major</a:t>
            </a:r>
            <a:r>
              <a:rPr lang="en-US" dirty="0" smtClean="0"/>
              <a:t> -</a:t>
            </a:r>
            <a:r>
              <a:rPr lang="en-US" dirty="0" err="1" smtClean="0"/>
              <a:t>gt</a:t>
            </a:r>
            <a:r>
              <a:rPr lang="en-US" dirty="0" smtClean="0"/>
              <a:t> 1) {`$</a:t>
            </a:r>
            <a:r>
              <a:rPr lang="en-US" dirty="0" err="1" smtClean="0"/>
              <a:t>host.Runspace.ThreadOptions</a:t>
            </a:r>
            <a:r>
              <a:rPr lang="en-US" dirty="0" smtClean="0"/>
              <a:t> = "</a:t>
            </a:r>
            <a:r>
              <a:rPr lang="en-US" dirty="0" err="1" smtClean="0"/>
              <a:t>ReuseThread</a:t>
            </a:r>
            <a:r>
              <a:rPr lang="en-US" dirty="0" smtClean="0"/>
              <a:t>"} </a:t>
            </a:r>
          </a:p>
          <a:p>
            <a:r>
              <a:rPr lang="en-US" dirty="0" smtClean="0"/>
              <a:t>  if ((Get-</a:t>
            </a:r>
            <a:r>
              <a:rPr lang="en-US" dirty="0" err="1" smtClean="0"/>
              <a:t>PSSnapin</a:t>
            </a:r>
            <a:r>
              <a:rPr lang="en-US" dirty="0" smtClean="0"/>
              <a:t> "</a:t>
            </a:r>
            <a:r>
              <a:rPr lang="en-US" dirty="0" err="1" smtClean="0"/>
              <a:t>Microsoft.SharePoint.PowerShell</a:t>
            </a:r>
            <a:r>
              <a:rPr lang="en-US" dirty="0" smtClean="0"/>
              <a:t>" -</a:t>
            </a:r>
            <a:r>
              <a:rPr lang="en-US" dirty="0" err="1" smtClean="0"/>
              <a:t>ErrorAction</a:t>
            </a:r>
            <a:r>
              <a:rPr lang="en-US" dirty="0" smtClean="0"/>
              <a:t> </a:t>
            </a:r>
            <a:r>
              <a:rPr lang="en-US" dirty="0" err="1" smtClean="0"/>
              <a:t>SilentlyContinue</a:t>
            </a:r>
            <a:r>
              <a:rPr lang="en-US" dirty="0" smtClean="0"/>
              <a:t>) -</a:t>
            </a:r>
            <a:r>
              <a:rPr lang="en-US" dirty="0" err="1" smtClean="0"/>
              <a:t>eq</a:t>
            </a:r>
            <a:r>
              <a:rPr lang="en-US" dirty="0" smtClean="0"/>
              <a:t> `$null) {</a:t>
            </a:r>
          </a:p>
          <a:p>
            <a:r>
              <a:rPr lang="en-US" dirty="0" smtClean="0"/>
              <a:t>    Add-</a:t>
            </a:r>
            <a:r>
              <a:rPr lang="en-US" dirty="0" err="1" smtClean="0"/>
              <a:t>PSSnapin</a:t>
            </a:r>
            <a:r>
              <a:rPr lang="en-US" dirty="0" smtClean="0"/>
              <a:t> "</a:t>
            </a:r>
            <a:r>
              <a:rPr lang="en-US" dirty="0" err="1" smtClean="0"/>
              <a:t>Microsoft.SharePoint.PowerShell</a:t>
            </a:r>
            <a:r>
              <a:rPr lang="en-US" dirty="0" smtClean="0"/>
              <a:t>"</a:t>
            </a:r>
          </a:p>
          <a:p>
            <a:r>
              <a:rPr lang="en-US" dirty="0" smtClean="0"/>
              <a:t>  }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"@</a:t>
            </a:r>
          </a:p>
          <a:p>
            <a:r>
              <a:rPr lang="en-US" dirty="0" smtClean="0"/>
              <a:t>Set-Content -Path $</a:t>
            </a:r>
            <a:r>
              <a:rPr lang="en-US" dirty="0" err="1" smtClean="0"/>
              <a:t>profile.AllUsersAllHosts</a:t>
            </a:r>
            <a:r>
              <a:rPr lang="en-US" dirty="0" smtClean="0"/>
              <a:t> -Value $</a:t>
            </a:r>
            <a:r>
              <a:rPr lang="en-US" dirty="0" err="1" smtClean="0"/>
              <a:t>sb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B40B-6859-4AB8-9C21-7C42CE597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&lt;Sites&gt;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&lt;Site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="http://demo/sites/Site1" Title="Site 1" Template="STS#0" Owner="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aptillon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spadmin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&lt;Web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="http://demo/sits/Site1/SubWeb1" Title="Sub-Web 1" Template="STS#0"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&lt;Web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="http://demo/sits/Site1/SubWeb2" Title="Sub-Web 2" Template="STS#0"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&lt;/Site&gt;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&lt;Site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="http://demo/sites/Site2" Title="Site 2" Template="STS#0" Owner="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aptillon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spadmin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&lt;Web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="http://demo/sits/Site2/SubWeb1" Title="Sub-Web 1" Template="STS#0"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&lt;/Site&gt;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&lt;/Sites&gt;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[xml]$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sitesConfig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Get-Content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c:\Sites.xml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sitesConfig.Sites.Site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"Creating site: $($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)..."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siteConfig.Template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OwnerAlias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siteConfig.Owner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siteConfig.Title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webConfig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siteConfig.Web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"Creating web: $($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webConfig.Url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)..."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SPWeb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webConfig.Url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webConfig.Template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webConfig.Title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New-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GLSite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$Template, $Name)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$site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SilentlyContinue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($site -ne $null) { return $site 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OwnerAlias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aptillon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spadmin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@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PSBoundParameters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Write-Trace($task, $code) {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"BEGIN: $task..."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&amp;$code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"END: $task."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Write-Trace "Creating a site" {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http://demo) 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$null) {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"STS#0"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"Demo Site"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OwnerAlias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aptillon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spadmin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else {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"Site already exists"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Set-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($web) {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New-Object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"",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""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System.IO.StringWriter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]$writer = New-Object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System.IO.StringWriter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System.Web.HttpResponse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httpResponse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New-Object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System.Web.HttpResponse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$writer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New-Object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httpResponse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System.Web.HttpContext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]::Current =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Microsoft.SharePoint.WebControls.SPControl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SetContextSite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web.Site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Microsoft.SharePoint.WebControls.SPControl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SetContextWeb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$web)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site.RootWeb.AllowUnsafeUpdates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$true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FormDigestValidated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"] = $true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httpContext.User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System.Threading.Thread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CurrentPrincipal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httpContext.Items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Microsoft.SharePoint.SPServiceContext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"]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Microsoft.SharePoint.SPServiceContext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]::Default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B40B-6859-4AB8-9C21-7C42CE5973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PSSessionConfiguration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PSSessionConfiguration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"SharePoint"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StartupScript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"C:\Program Files\Common Files\Microsoft Shared\Web Server Extensions\14\CONFIG\POWERSHELL\Registration\sharepoint.ps1"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-Force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ThreadOptions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ReuseThread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PSSessionConfiguration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"SharePoint"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ShowSecurityDescriptorUI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-Force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$session =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PSSession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$server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-Authentication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CredSSP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-Credential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$cred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ConfigurationName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"SharePoint"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856-E9E5-4CF6-88FD-063397C517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[switch]$Elevated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Test-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ElevatedProcess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$identity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System.Security.Principal.WindowsIdentity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GetCurrent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$principal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new-object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System.Security.Principal.WindowsPrincipal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($identity)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return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principal.IsInRole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System.Security.Principal.WindowsBuiltInRole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]::Administrator)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(!(Test-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ElevatedProcess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($Elevated)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Write-Warning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"Unable to elevate process!"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} else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noprofile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noexit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-file "{0}" -elevated' -f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myinvocation.MyCommand.Definition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Start-Process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powershell.exe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-Verb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ArgumentList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return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$site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#Write to the pipeline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Write-Output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#Write text to console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Write-Warning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Write-Error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-Category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InvalidData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-Message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"Bad data"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Write-Debug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#Set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DebugPreference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Write-Verbose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#Set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VerbosePreference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($true) {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Write-Progress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-Activity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"Activity"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"Status"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PercentComplete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100) { break 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 Set-</a:t>
            </a:r>
            <a:r>
              <a:rPr lang="en-US" dirty="0" err="1" smtClean="0"/>
              <a:t>BallonTip</a:t>
            </a:r>
            <a:r>
              <a:rPr lang="en-US" dirty="0" smtClean="0"/>
              <a:t>($title, $text) {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System.Reflection.Assembly</a:t>
            </a:r>
            <a:r>
              <a:rPr lang="en-US" dirty="0" smtClean="0"/>
              <a:t>]::</a:t>
            </a:r>
            <a:r>
              <a:rPr lang="en-US" dirty="0" err="1" smtClean="0"/>
              <a:t>LoadWithPartialName</a:t>
            </a:r>
            <a:r>
              <a:rPr lang="en-US" dirty="0" smtClean="0"/>
              <a:t>("</a:t>
            </a:r>
            <a:r>
              <a:rPr lang="en-US" dirty="0" err="1" smtClean="0"/>
              <a:t>System.Windows.Forms</a:t>
            </a:r>
            <a:r>
              <a:rPr lang="en-US" dirty="0" smtClean="0"/>
              <a:t>") | Out-Null</a:t>
            </a:r>
          </a:p>
          <a:p>
            <a:r>
              <a:rPr lang="en-US" dirty="0" smtClean="0"/>
              <a:t>	$balloon = New-Object </a:t>
            </a:r>
            <a:r>
              <a:rPr lang="en-US" dirty="0" err="1" smtClean="0"/>
              <a:t>System.Windows.Forms.NotifyIcon</a:t>
            </a:r>
            <a:endParaRPr lang="en-US" dirty="0" smtClean="0"/>
          </a:p>
          <a:p>
            <a:r>
              <a:rPr lang="en-US" dirty="0" smtClean="0"/>
              <a:t>	$path = (Get-Process -Id $</a:t>
            </a:r>
            <a:r>
              <a:rPr lang="en-US" dirty="0" err="1" smtClean="0"/>
              <a:t>pid</a:t>
            </a:r>
            <a:r>
              <a:rPr lang="en-US" dirty="0" smtClean="0"/>
              <a:t>).Path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balloon.Icon</a:t>
            </a:r>
            <a:r>
              <a:rPr lang="en-US" dirty="0" smtClean="0"/>
              <a:t> = [</a:t>
            </a:r>
            <a:r>
              <a:rPr lang="en-US" dirty="0" err="1" smtClean="0"/>
              <a:t>System.Drawing.Icon</a:t>
            </a:r>
            <a:r>
              <a:rPr lang="en-US" dirty="0" smtClean="0"/>
              <a:t>]::</a:t>
            </a:r>
            <a:r>
              <a:rPr lang="en-US" dirty="0" err="1" smtClean="0"/>
              <a:t>ExtractAssociatedIcon</a:t>
            </a:r>
            <a:r>
              <a:rPr lang="en-US" dirty="0" smtClean="0"/>
              <a:t>($path)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balloon.BalloonTipIcon</a:t>
            </a:r>
            <a:r>
              <a:rPr lang="en-US" dirty="0" smtClean="0"/>
              <a:t> = "Info"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balloon.BalloonTipText</a:t>
            </a:r>
            <a:r>
              <a:rPr lang="en-US" dirty="0" smtClean="0"/>
              <a:t> = $text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balloon.BalloonTipTitle</a:t>
            </a:r>
            <a:r>
              <a:rPr lang="en-US" dirty="0" smtClean="0"/>
              <a:t> = $title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balloon.Visible</a:t>
            </a:r>
            <a:r>
              <a:rPr lang="en-US" dirty="0" smtClean="0"/>
              <a:t> = $true</a:t>
            </a:r>
          </a:p>
          <a:p>
            <a:r>
              <a:rPr lang="en-US" dirty="0" smtClean="0"/>
              <a:t>	$</a:t>
            </a:r>
            <a:r>
              <a:rPr lang="en-US" dirty="0" err="1" smtClean="0"/>
              <a:t>balloon.ShowBalloonTip</a:t>
            </a:r>
            <a:r>
              <a:rPr lang="en-US" dirty="0" smtClean="0"/>
              <a:t>(10000)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Out-Speech($text, 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$true)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System.Reflection.Assembly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]::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LoadWithPartialName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System.Speech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 |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Out-Null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$synth =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New-Object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System.Speech.Synthesis.SpeechSynthesizer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synth.SpeakAsync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($text) |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Out-Null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else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synth.Speak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($text) |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Out-Null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Out-Speech "Don't Panic!"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"Before Loop"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(1..5) |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-Object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$_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($_ -le 3) { continue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($_ 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 { break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"After Loop“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"Before Loop"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(1..5))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($_ -le 3) { continue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($_ 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 { break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"After Loop"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($web in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-Limit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|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SPWeb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-Limit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All)) {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($list in 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web.GetListsOfType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DocumentLibrary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")) {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"$($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list.Url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=&gt; $($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list.EnableVersioning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list.EnableVersioning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"`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tChanging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major version limit..."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list.MajorVersionLimit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#$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list.Update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SPWebApplication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($site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wa.Sites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($web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site.AllWebs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($list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web.GetListsOfType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DocumentLibrary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")) {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"$($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=&gt; $($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list.EnableVersioning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list.EnableVersioning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"`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tChanging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major version limit..."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list.MajorVersionLimit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list.Update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web.Dispose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site.Dispose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Set-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SPListVersioning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CmdletBinding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[Parameter(Mandatory=$true, Position=0,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ValueFromPipeline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=$true)]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ValidateNotNull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Microsoft.SharePoint.SPList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]$List,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[Parameter(Mandatory=$false, Position=1)]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[switch]$Enable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process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Write-Host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"Setting list versioning for $($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)..."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SPWeb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http://demo).Lists | Set-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SPListVersioning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-Enable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SPListVersioning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(Get-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http://demo/pages) -Enable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Get-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DocInventory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webApp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SPWebApplication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http://demo))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($site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webApp.Sites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($web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site.AllWebs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($list in ($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web.GetListsOfType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DocumentLibrary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")))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($item in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list.Items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$item |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@{e={$webApp.AlternateUrls.GetResponseUrl("Default").IncomingUrl};l="Web App"}, 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};l="Site"},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};l="Web"},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@{e={$item["Created"]};l="Created"},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@{e={$item["Modified"]};l="Modified"},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@{e={$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item.File.Length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/1KB};l="File Size"}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$data = @{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"Web Application"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webApp.AlternateUrls.GetResponseUrl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("Default").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IncomingUrl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"Site"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"Web"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"list"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list.Title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"Item ID" = $item.ID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"Item URL"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item.Url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"Item Title"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item.Title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"Item Created" = $item["Created"]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"Item Modified" = $item["Modified"]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  "File Size" =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item.File.Length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/1KB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           New-Object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PSObject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-Property $data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web.Dispose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$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site.Dispose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DocInventory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GridView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CF1F-CA02-4076-9C7E-7709AE7557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4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5400" y="838200"/>
            <a:ext cx="9180576" cy="533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085851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>
                  <a:innerShdw blurRad="63500" dist="50800" dir="5400000">
                    <a:schemeClr val="tx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600200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CA470C"/>
                </a:solidFill>
                <a:effectLst>
                  <a:innerShdw blurRad="63500" dist="50800" dir="5400000">
                    <a:srgbClr val="F26B2E">
                      <a:alpha val="49804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845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3028949"/>
            <a:ext cx="7772400" cy="781051"/>
          </a:xfrm>
        </p:spPr>
        <p:txBody>
          <a:bodyPr/>
          <a:lstStyle>
            <a:lvl1pPr algn="r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5400000">
                    <a:schemeClr val="bg1">
                      <a:lumMod val="75000"/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600200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CA470C"/>
                </a:solidFill>
                <a:effectLst>
                  <a:innerShdw blurRad="63500" dist="50800" dir="5400000">
                    <a:srgbClr val="F26B2E">
                      <a:alpha val="5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2514600"/>
            <a:ext cx="84582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8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5"/>
            <a:ext cx="4040188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95400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905005"/>
            <a:ext cx="4041775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7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FCC-D2D4-44D4-A115-074B8BF6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theme" Target="../theme/theme2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0000"/>
            </a:blip>
            <a:srcRect/>
            <a:stretch>
              <a:fillRect l="-3915" t="-23450" r="-13083" b="-10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CE2FCC-D2D4-44D4-A115-074B8BF64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7194" y="6310869"/>
            <a:ext cx="2962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great </a:t>
            </a:r>
            <a:r>
              <a:rPr lang="en-US" sz="1200" i="1" dirty="0" smtClean="0"/>
              <a:t>people</a:t>
            </a:r>
            <a:r>
              <a:rPr lang="en-US" sz="1200" dirty="0" smtClean="0"/>
              <a:t>, great </a:t>
            </a:r>
            <a:r>
              <a:rPr lang="en-US" sz="1200" i="1" dirty="0" smtClean="0"/>
              <a:t>experience</a:t>
            </a:r>
            <a:r>
              <a:rPr lang="en-US" sz="1200" dirty="0" smtClean="0"/>
              <a:t>, great </a:t>
            </a:r>
            <a:r>
              <a:rPr lang="en-US" sz="1200" i="1" dirty="0" smtClean="0"/>
              <a:t>passion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6845"/>
            <a:ext cx="1219200" cy="5657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80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49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424688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28" y="84700"/>
            <a:ext cx="5138372" cy="6773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4574" y="45719"/>
            <a:ext cx="57150" cy="7131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09712" y="45719"/>
            <a:ext cx="57150" cy="7131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19436" y="45719"/>
            <a:ext cx="57150" cy="7131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4300" y="54219"/>
            <a:ext cx="57150" cy="7131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2"/>
            <a:ext cx="9144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1557" y="59112"/>
            <a:ext cx="713232" cy="702888"/>
          </a:xfrm>
          <a:prstGeom prst="rect">
            <a:avLst/>
          </a:prstGeom>
          <a:solidFill>
            <a:srgbClr val="CA4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4850" y="45719"/>
            <a:ext cx="57150" cy="7131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9144000" cy="76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0" y="6477001"/>
            <a:ext cx="907750" cy="352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7" y="6417946"/>
            <a:ext cx="714375" cy="440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89" y="6244520"/>
            <a:ext cx="1646171" cy="61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6412992"/>
            <a:ext cx="2002536" cy="445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4" y="6419088"/>
            <a:ext cx="115580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4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2590800" cy="464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4701"/>
            <a:ext cx="2743200" cy="361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7326" y="45721"/>
            <a:ext cx="57150" cy="44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163" y="45721"/>
            <a:ext cx="57150" cy="44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5489" y="45721"/>
            <a:ext cx="57150" cy="44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33650" y="54222"/>
            <a:ext cx="57150" cy="44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"/>
            <a:ext cx="9144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1557" y="59114"/>
            <a:ext cx="421132" cy="436188"/>
          </a:xfrm>
          <a:prstGeom prst="rect">
            <a:avLst/>
          </a:prstGeom>
          <a:solidFill>
            <a:srgbClr val="CA4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45721"/>
            <a:ext cx="57150" cy="4425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57200"/>
            <a:ext cx="9144000" cy="76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.falchionconsulting.com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lchionconsulting.com/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technet.microsoft.com/en-us/sharepoint/ff603532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085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SharePoint 2010 &amp; PowerShell:</a:t>
            </a:r>
            <a:br>
              <a:rPr lang="en-US" dirty="0" smtClean="0"/>
            </a:br>
            <a:r>
              <a:rPr lang="en-US" dirty="0" smtClean="0"/>
              <a:t>Tips, Tricks, and Random Goodness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Gary Lapointe</a:t>
            </a:r>
          </a:p>
          <a:p>
            <a:r>
              <a:rPr lang="en-US" smtClean="0"/>
              <a:t>Director, Aptillon, Inc.</a:t>
            </a:r>
          </a:p>
          <a:p>
            <a:r>
              <a:rPr lang="en-US" smtClean="0"/>
              <a:t>SharePoint MVP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Negating Switch Statements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4550"/>
            <a:ext cx="6351587" cy="34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5800" y="3632201"/>
            <a:ext cx="7086601" cy="2209799"/>
            <a:chOff x="685799" y="2724150"/>
            <a:chExt cx="7086601" cy="165734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2724150"/>
              <a:ext cx="4238625" cy="9048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86149"/>
              <a:ext cx="2790825" cy="8953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eft Arrow 5"/>
            <p:cNvSpPr/>
            <p:nvPr/>
          </p:nvSpPr>
          <p:spPr>
            <a:xfrm>
              <a:off x="4648200" y="2876549"/>
              <a:ext cx="3124200" cy="761999"/>
            </a:xfrm>
            <a:prstGeom prst="leftArrow">
              <a:avLst>
                <a:gd name="adj1" fmla="val 66667"/>
                <a:gd name="adj2" fmla="val 38542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Bug: Enables Kerberos</a:t>
              </a:r>
            </a:p>
            <a:p>
              <a:pPr algn="ctr"/>
              <a:r>
                <a:rPr lang="en-US" sz="1600" dirty="0" smtClean="0"/>
                <a:t>Omitting will disable Kerberos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3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Use </a:t>
            </a:r>
            <a:r>
              <a:rPr lang="en-US" dirty="0" err="1" smtClean="0"/>
              <a:t>ForEach</a:t>
            </a:r>
            <a:r>
              <a:rPr lang="en-US" dirty="0" smtClean="0"/>
              <a:t>-Object in Scripts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0" y="1828799"/>
            <a:ext cx="3888820" cy="440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04" y="1829579"/>
            <a:ext cx="3898007" cy="441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0600"/>
            <a:ext cx="8062599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Loops &amp; Conditions Before Making Changes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2971800" y="3225800"/>
            <a:ext cx="7162800" cy="39624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But Wait! What’s wrong with this example?!?!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1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Objects Need to be Disposed!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609600" y="1676400"/>
            <a:ext cx="7696200" cy="427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81600" y="4445000"/>
            <a:ext cx="3505200" cy="1625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rely on the </a:t>
            </a:r>
            <a:r>
              <a:rPr lang="en-US" sz="2400" dirty="0" err="1" smtClean="0"/>
              <a:t>SPAssignmentCollection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6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Can Support the Pipeline!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3400"/>
            <a:ext cx="7528392" cy="334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2" y="2549276"/>
            <a:ext cx="752839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36304" y="1447800"/>
            <a:ext cx="9587133" cy="5238453"/>
            <a:chOff x="-236304" y="1085849"/>
            <a:chExt cx="9587133" cy="3928840"/>
          </a:xfrm>
        </p:grpSpPr>
        <p:sp>
          <p:nvSpPr>
            <p:cNvPr id="7" name="Explosion 2 6"/>
            <p:cNvSpPr/>
            <p:nvPr/>
          </p:nvSpPr>
          <p:spPr>
            <a:xfrm>
              <a:off x="-236304" y="1085849"/>
              <a:ext cx="4800600" cy="222885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 Careful! Extra Work is Needed for normal function calls!</a:t>
              </a:r>
              <a:endParaRPr lang="en-US" dirty="0"/>
            </a:p>
          </p:txBody>
        </p:sp>
        <p:pic>
          <p:nvPicPr>
            <p:cNvPr id="6" name="Picture 4" descr="C:\Users\Gary\AppData\Local\Temp\SNAGHTML2adaac7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671238"/>
              <a:ext cx="7979229" cy="234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5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Advanced Parameters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6400800" cy="326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575776"/>
            <a:ext cx="7129236" cy="73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575" y="551957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prstClr val="black"/>
                </a:solidFill>
              </a:rPr>
              <a:t>Type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help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about_functions_advanced_parameters</a:t>
            </a:r>
            <a:r>
              <a:rPr lang="en-US" dirty="0">
                <a:solidFill>
                  <a:prstClr val="black"/>
                </a:solidFill>
              </a:rPr>
              <a:t> for more examples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Create Dynamic Objects for Complex Output (as opposed to Select-Object)</a:t>
            </a:r>
            <a:endParaRPr lang="en-US" sz="3200" dirty="0"/>
          </a:p>
        </p:txBody>
      </p:sp>
      <p:pic>
        <p:nvPicPr>
          <p:cNvPr id="6148" name="Picture 4" descr="C:\Users\Gary\AppData\Local\Temp\SNAGHTMLa90de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905000"/>
            <a:ext cx="7267575" cy="45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412999"/>
            <a:ext cx="6334125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7400"/>
            <a:ext cx="8388076" cy="288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Type System: XML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3400"/>
            <a:ext cx="8196302" cy="223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4945638" cy="344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Provides </a:t>
            </a:r>
            <a:r>
              <a:rPr lang="en-US" sz="2800" dirty="0" err="1" smtClean="0"/>
              <a:t>cmdlet</a:t>
            </a:r>
            <a:r>
              <a:rPr lang="en-US" sz="2800" dirty="0" smtClean="0"/>
              <a:t> properties via a hash table</a:t>
            </a:r>
          </a:p>
          <a:p>
            <a:r>
              <a:rPr lang="en-US" sz="2800" dirty="0" smtClean="0"/>
              <a:t>Create a hash table: 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varname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@{"key"=value;…}</a:t>
            </a:r>
          </a:p>
          <a:p>
            <a:r>
              <a:rPr lang="en-US" sz="2800" dirty="0" smtClean="0"/>
              <a:t>Pass to </a:t>
            </a:r>
            <a:r>
              <a:rPr lang="en-US" sz="2800" dirty="0" err="1" smtClean="0"/>
              <a:t>cmdlet</a:t>
            </a:r>
            <a:r>
              <a:rPr lang="en-US" sz="2800" dirty="0" smtClean="0"/>
              <a:t> as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varname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New-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SPSite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varname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1" b="28290"/>
          <a:stretch/>
        </p:blipFill>
        <p:spPr bwMode="auto">
          <a:xfrm>
            <a:off x="2286000" y="4419600"/>
            <a:ext cx="6553200" cy="138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Executing Script Block Variables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8800"/>
            <a:ext cx="8601941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Gary\AppData\Local\Temp\SNAGHTML14e50f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48" y="4140200"/>
            <a:ext cx="297247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Aptillon, Inc.</a:t>
            </a:r>
          </a:p>
          <a:p>
            <a:pPr lvl="1"/>
            <a:r>
              <a:rPr lang="en-US" dirty="0" smtClean="0"/>
              <a:t>Director and Founding Partner</a:t>
            </a:r>
          </a:p>
          <a:p>
            <a:pPr lvl="1"/>
            <a:r>
              <a:rPr lang="en-US" dirty="0" smtClean="0"/>
              <a:t>http://www.aptillon.com</a:t>
            </a:r>
          </a:p>
          <a:p>
            <a:r>
              <a:rPr lang="en-US" dirty="0" smtClean="0"/>
              <a:t>SharePoint MVP since January 2008</a:t>
            </a:r>
          </a:p>
          <a:p>
            <a:r>
              <a:rPr lang="en-US" dirty="0" smtClean="0"/>
              <a:t>Blog: </a:t>
            </a:r>
            <a:r>
              <a:rPr lang="en-US" dirty="0" smtClean="0">
                <a:hlinkClick r:id="rId2"/>
              </a:rPr>
              <a:t>http://blog.falchionconsulting.com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glapointe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599"/>
            <a:ext cx="2971800" cy="40576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Null HTTP Context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803399"/>
            <a:ext cx="7775307" cy="325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Gary\AppData\Local\Temp\SNAGHTML2471d4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38300"/>
            <a:ext cx="29622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ary\AppData\Local\Temp\SNAGHTML2472ca7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0" y="3200400"/>
            <a:ext cx="5734050" cy="33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ary\AppData\Local\Temp\SNAGHTML247383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19600"/>
            <a:ext cx="4286250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8839201" cy="274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3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for Cached 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activating Features via PowerShell, close your PowerShell session after each updated Solution deployment</a:t>
            </a:r>
          </a:p>
          <a:p>
            <a:pPr lvl="1"/>
            <a:r>
              <a:rPr lang="en-US" dirty="0" smtClean="0"/>
              <a:t>Applies to any references to code that have been updated, not just Features (but Features are the more common scenario)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Enabling Remoting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Run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Enable-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PsRemoting</a:t>
            </a:r>
            <a:r>
              <a:rPr lang="en-US" dirty="0" smtClean="0"/>
              <a:t> on the client and server machines</a:t>
            </a:r>
          </a:p>
          <a:p>
            <a:r>
              <a:rPr lang="en-US" dirty="0" smtClean="0"/>
              <a:t>Must Enable </a:t>
            </a:r>
            <a:r>
              <a:rPr lang="en-US" dirty="0" err="1" smtClean="0"/>
              <a:t>CredSSP</a:t>
            </a:r>
            <a:r>
              <a:rPr lang="en-US" dirty="0" smtClean="0"/>
              <a:t> on client and server machines</a:t>
            </a:r>
          </a:p>
          <a:p>
            <a:pPr lvl="1"/>
            <a:r>
              <a:rPr lang="en-US" dirty="0" smtClean="0"/>
              <a:t>Client: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Enable-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WSmanCredSSP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-Role Client 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DelegateComputer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&lt;remote server name&gt;</a:t>
            </a:r>
            <a:endParaRPr lang="en-US" dirty="0" smtClean="0"/>
          </a:p>
          <a:p>
            <a:pPr lvl="1"/>
            <a:r>
              <a:rPr lang="en-US" dirty="0" smtClean="0"/>
              <a:t>Server: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Enable-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WSmanCredSSP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-Role Server</a:t>
            </a:r>
            <a:endParaRPr lang="en-US" dirty="0" smtClean="0"/>
          </a:p>
          <a:p>
            <a:r>
              <a:rPr lang="en-US" dirty="0" smtClean="0"/>
              <a:t>Increase the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MaxMemoryPerShellMB</a:t>
            </a:r>
            <a:r>
              <a:rPr lang="en-US" sz="2900" dirty="0" smtClean="0"/>
              <a:t> </a:t>
            </a:r>
            <a:r>
              <a:rPr lang="en-US" dirty="0" smtClean="0"/>
              <a:t>setting on server (default is 150MB)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Set-Item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WSMan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\Shell\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MaxMemoryPerShellMB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1024</a:t>
            </a:r>
          </a:p>
          <a:p>
            <a:r>
              <a:rPr lang="en-US" dirty="0" smtClean="0"/>
              <a:t>Decrease </a:t>
            </a:r>
            <a:r>
              <a:rPr lang="en-US" dirty="0" err="1" smtClean="0"/>
              <a:t>MaxShellsPerUser</a:t>
            </a:r>
            <a:r>
              <a:rPr lang="en-US" dirty="0" smtClean="0"/>
              <a:t> and </a:t>
            </a:r>
            <a:r>
              <a:rPr lang="en-US" dirty="0" err="1" smtClean="0"/>
              <a:t>MaxConcurrentUsers</a:t>
            </a:r>
            <a:r>
              <a:rPr lang="en-US" dirty="0" smtClean="0"/>
              <a:t> (default is 5)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Set-Item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WSMan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\shell\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MaxShellsPerUser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2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Set-Item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WSMan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\shell\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MaxConcurrentUsers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Remoting</a:t>
            </a:r>
            <a:r>
              <a:rPr lang="en-US" dirty="0" smtClean="0"/>
              <a:t> Session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Register-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PSSessionConfiguration</a:t>
            </a:r>
            <a:r>
              <a:rPr lang="en-US" dirty="0" smtClean="0"/>
              <a:t> to preload SharePoint PowerShell Snap-In</a:t>
            </a:r>
          </a:p>
          <a:p>
            <a:pPr lvl="1"/>
            <a:r>
              <a:rPr lang="en-US" dirty="0" smtClean="0"/>
              <a:t>Must also set threading options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PSSessionConfiguration</a:t>
            </a:r>
            <a:r>
              <a:rPr lang="en-US" dirty="0" smtClean="0"/>
              <a:t>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ShowSecurityDescriptorUI</a:t>
            </a:r>
            <a:r>
              <a:rPr lang="en-US" dirty="0" smtClean="0"/>
              <a:t> parameter to set security</a:t>
            </a:r>
          </a:p>
          <a:p>
            <a:r>
              <a:rPr lang="en-US" dirty="0" smtClean="0"/>
              <a:t>Provide configuration name when calling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New-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PSSession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http://blog.falchionconsulting.com</a:t>
            </a:r>
            <a:endParaRPr lang="en-US" dirty="0" smtClean="0"/>
          </a:p>
          <a:p>
            <a:pPr lvl="1"/>
            <a:r>
              <a:rPr lang="en-US" dirty="0" smtClean="0"/>
              <a:t>Buy my book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PowerShell.com</a:t>
            </a:r>
          </a:p>
          <a:p>
            <a:pPr lvl="1"/>
            <a:r>
              <a:rPr lang="en-US" dirty="0" smtClean="0"/>
              <a:t>lots of good tips</a:t>
            </a:r>
          </a:p>
          <a:p>
            <a:r>
              <a:rPr lang="en-US" dirty="0" smtClean="0"/>
              <a:t>PowerShell Cheat Sheet: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://tinyurl.com/3hgtfke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Aptillon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SharePoint MVPs</a:t>
            </a:r>
          </a:p>
          <a:p>
            <a:r>
              <a:rPr lang="en-US" dirty="0" smtClean="0"/>
              <a:t>Microsoft Certified Master</a:t>
            </a:r>
          </a:p>
          <a:p>
            <a:r>
              <a:rPr lang="en-US" dirty="0" smtClean="0"/>
              <a:t>Consultants, Trainers, Authors, Speakers, Bloggers</a:t>
            </a:r>
          </a:p>
          <a:p>
            <a:r>
              <a:rPr lang="en-US" dirty="0" smtClean="0"/>
              <a:t>Great People, Great Experience, Great Passion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1" y="4800600"/>
            <a:ext cx="7811167" cy="1118423"/>
            <a:chOff x="328612" y="4876800"/>
            <a:chExt cx="8490755" cy="1082866"/>
          </a:xfrm>
        </p:grpSpPr>
        <p:pic>
          <p:nvPicPr>
            <p:cNvPr id="21" name="Picture 2" descr="W:\Work\Aptillon\Aptillon.PublicWeb\Aptillon.PublicWeb\Images\Headshots\ToddBaginski_Of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W:\Work\Aptillon\Aptillon.PublicWeb\Aptillon.PublicWeb\Images\Headshots\DavidMann_Of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W:\Work\Aptillon\Aptillon.PublicWeb\Aptillon.PublicWeb\Images\Headshots\DarrinBishop_Of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W:\Work\Aptillon\Aptillon.PublicWeb\Aptillon.PublicWeb\Images\Headshots\DanHolme_Of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698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W:\Work\Aptillon\Aptillon.PublicWeb\Aptillon.PublicWeb\Images\Headshots\MauricePrather_Off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W:\Work\Aptillon\Aptillon.PublicWeb\Aptillon.PublicWeb\Images\Headshots\MatthewMcDermott_Off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799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W:\Work\Aptillon\Aptillon.PublicWeb\Aptillon.PublicWeb\Images\Headshots\GaryLapointe_Off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99" y="4876800"/>
              <a:ext cx="1137642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405877" y="5758934"/>
              <a:ext cx="1413490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Matthew McDermott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091" y="5758934"/>
              <a:ext cx="882038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David Mann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6986" y="5758934"/>
              <a:ext cx="990070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Gary Lapointe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47511" y="5758934"/>
              <a:ext cx="967418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Darrin Bishop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8303" y="5758934"/>
              <a:ext cx="1124240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Maurice Prather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6639" y="5758934"/>
              <a:ext cx="829764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Dan Holme</a:t>
              </a:r>
              <a:endParaRPr lang="en-US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6753" y="5758934"/>
              <a:ext cx="981357" cy="20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Todd Baginski</a:t>
              </a:r>
              <a:endParaRPr lang="en-US" sz="10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838200"/>
            <a:ext cx="1677893" cy="18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Snap-in For any Editor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81000" y="1447800"/>
            <a:ext cx="8153400" cy="4855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3" y="2286000"/>
            <a:ext cx="858356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" y="1752600"/>
            <a:ext cx="7589837" cy="388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Elevated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9" y="1905000"/>
            <a:ext cx="296227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0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help &lt;</a:t>
            </a:r>
            <a:r>
              <a:rPr lang="en-US" dirty="0" err="1" smtClean="0"/>
              <a:t>cmdlet</a:t>
            </a:r>
            <a:r>
              <a:rPr lang="en-US" dirty="0" smtClean="0"/>
              <a:t> name&gt;</a:t>
            </a:r>
          </a:p>
          <a:p>
            <a:r>
              <a:rPr lang="en-US" dirty="0" smtClean="0"/>
              <a:t>Discovery:</a:t>
            </a:r>
          </a:p>
          <a:p>
            <a:pPr lvl="1"/>
            <a:r>
              <a:rPr lang="en-US" dirty="0" smtClean="0"/>
              <a:t>Get-Command</a:t>
            </a:r>
          </a:p>
          <a:p>
            <a:pPr lvl="1"/>
            <a:r>
              <a:rPr lang="en-US" dirty="0" smtClean="0"/>
              <a:t>Get-Member</a:t>
            </a:r>
          </a:p>
          <a:p>
            <a:pPr lvl="1"/>
            <a:r>
              <a:rPr lang="en-US" dirty="0" smtClean="0"/>
              <a:t>Get-Verb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PowerShell Command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technet.microsoft.com/en-us/sharepoint/ff603532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1400"/>
            <a:ext cx="6705600" cy="391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Your Output Options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31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943600" y="3111502"/>
            <a:ext cx="3048000" cy="812799"/>
          </a:xfrm>
          <a:prstGeom prst="leftArrow">
            <a:avLst>
              <a:gd name="adj1" fmla="val 66667"/>
              <a:gd name="adj2" fmla="val 385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 like throwing an exception!</a:t>
            </a:r>
            <a:endParaRPr lang="en-US" sz="1600" dirty="0"/>
          </a:p>
        </p:txBody>
      </p:sp>
      <p:sp>
        <p:nvSpPr>
          <p:cNvPr id="5" name="Left Arrow 4"/>
          <p:cNvSpPr/>
          <p:nvPr/>
        </p:nvSpPr>
        <p:spPr>
          <a:xfrm>
            <a:off x="5410200" y="3721101"/>
            <a:ext cx="3429000" cy="812799"/>
          </a:xfrm>
          <a:prstGeom prst="leftArrow">
            <a:avLst>
              <a:gd name="adj1" fmla="val 66667"/>
              <a:gd name="adj2" fmla="val 385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help </a:t>
            </a:r>
            <a:r>
              <a:rPr lang="en-US" sz="1600" dirty="0" err="1" smtClean="0"/>
              <a:t>about_Preference_Variables</a:t>
            </a:r>
            <a:endParaRPr lang="en-US" sz="1600" dirty="0"/>
          </a:p>
        </p:txBody>
      </p:sp>
      <p:sp>
        <p:nvSpPr>
          <p:cNvPr id="8" name="Left Arrow 7"/>
          <p:cNvSpPr/>
          <p:nvPr/>
        </p:nvSpPr>
        <p:spPr>
          <a:xfrm>
            <a:off x="3886200" y="2057400"/>
            <a:ext cx="3048000" cy="812799"/>
          </a:xfrm>
          <a:prstGeom prst="leftArrow">
            <a:avLst>
              <a:gd name="adj1" fmla="val 66667"/>
              <a:gd name="adj2" fmla="val 385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Exact same thing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3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Fancy Output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2006601"/>
            <a:ext cx="7943850" cy="3213100"/>
            <a:chOff x="381000" y="895350"/>
            <a:chExt cx="7943850" cy="24098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7"/>
            <a:stretch/>
          </p:blipFill>
          <p:spPr bwMode="auto">
            <a:xfrm>
              <a:off x="685800" y="1352550"/>
              <a:ext cx="7113587" cy="1419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19350"/>
              <a:ext cx="3752850" cy="8858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1000" y="895350"/>
              <a:ext cx="2133600" cy="381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Baloon</a:t>
              </a:r>
              <a:r>
                <a:rPr lang="en-US" dirty="0" smtClean="0"/>
                <a:t> Tips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3025" y="2362200"/>
            <a:ext cx="6437313" cy="2641600"/>
            <a:chOff x="1504156" y="1809750"/>
            <a:chExt cx="6437313" cy="1981200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156" y="2190750"/>
              <a:ext cx="6437313" cy="1600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1523206" y="1809750"/>
              <a:ext cx="2133600" cy="381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Text to Speech</a:t>
              </a:r>
              <a:endParaRPr lang="en-US" dirty="0"/>
            </a:p>
          </p:txBody>
        </p:sp>
        <p:pic>
          <p:nvPicPr>
            <p:cNvPr id="10246" name="Picture 6" descr="http://ts3.mm.bing.net/images/thumbnail.aspx?q=1303162139882&amp;id=cac24fdea7a24cbb7157a225bb49deeb&amp;url=http%3a%2f%2fcorrupteddevelopment.com%2fwp-content%2fuploads%2f2011%2f07%2fspeaker-icon-volume-ps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053" y="2533650"/>
              <a:ext cx="1431234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WhatIf</a:t>
            </a:r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7170" name="Picture 2" descr="C:\Users\Gary\AppData\Local\Temp\SNAGHTMLa9b9a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3" y="2819400"/>
            <a:ext cx="8414564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ry\AppData\Local\Temp\SNAGHTMLa9c9d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08" y="1803401"/>
            <a:ext cx="6379741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tillon Theme (no bottom graphic)">
  <a:themeElements>
    <a:clrScheme name="Aptillo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80404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C80404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Aptillon_16x9</Template>
  <TotalTime>6256</TotalTime>
  <Words>1587</Words>
  <Application>Microsoft Office PowerPoint</Application>
  <PresentationFormat>On-screen Show (4:3)</PresentationFormat>
  <Paragraphs>342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Aptillon Theme (no bottom graphic)</vt:lpstr>
      <vt:lpstr>1_Office Theme</vt:lpstr>
      <vt:lpstr>Office Theme</vt:lpstr>
      <vt:lpstr>SharePoint 2010 &amp; PowerShell: Tips, Tricks, and Random Goodness</vt:lpstr>
      <vt:lpstr>About Me</vt:lpstr>
      <vt:lpstr>Load Snap-in For any Editor</vt:lpstr>
      <vt:lpstr>Run Elevated</vt:lpstr>
      <vt:lpstr>Finding Help</vt:lpstr>
      <vt:lpstr>PowerShell Command Builder</vt:lpstr>
      <vt:lpstr>Know Your Output Options</vt:lpstr>
      <vt:lpstr>Fancy Output</vt:lpstr>
      <vt:lpstr>WhatIf???</vt:lpstr>
      <vt:lpstr>Negating Switch Statements</vt:lpstr>
      <vt:lpstr>Don’t Use ForEach-Object in Scripts</vt:lpstr>
      <vt:lpstr>Test Loops &amp; Conditions Before Making Changes</vt:lpstr>
      <vt:lpstr>Objects Need to be Disposed!</vt:lpstr>
      <vt:lpstr>Functions Can Support the Pipeline!</vt:lpstr>
      <vt:lpstr>Use Advanced Parameters</vt:lpstr>
      <vt:lpstr>Create Dynamic Objects for Complex Output (as opposed to Select-Object)</vt:lpstr>
      <vt:lpstr>Adaptive Type System: XML</vt:lpstr>
      <vt:lpstr>Splatting</vt:lpstr>
      <vt:lpstr>Executing Script Block Variables</vt:lpstr>
      <vt:lpstr>Null HTTP Context</vt:lpstr>
      <vt:lpstr>Watch for Cached Assemblies</vt:lpstr>
      <vt:lpstr>Enabling Remoting</vt:lpstr>
      <vt:lpstr>Remoting Session Configurations</vt:lpstr>
      <vt:lpstr>Additional Resources</vt:lpstr>
      <vt:lpstr>About Aptillon</vt:lpstr>
      <vt:lpstr>PowerPoint Presentation</vt:lpstr>
    </vt:vector>
  </TitlesOfParts>
  <Company>Falchion Consulting,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2010 &amp; PowerShell: Tips, Tricks, and Random Goodness</dc:title>
  <dc:creator>Gary Lapointe</dc:creator>
  <cp:lastModifiedBy>Gary Lapointe</cp:lastModifiedBy>
  <cp:revision>48</cp:revision>
  <dcterms:created xsi:type="dcterms:W3CDTF">2011-10-28T21:55:31Z</dcterms:created>
  <dcterms:modified xsi:type="dcterms:W3CDTF">2011-11-19T16:46:48Z</dcterms:modified>
</cp:coreProperties>
</file>