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9" r:id="rId4"/>
    <p:sldId id="260" r:id="rId5"/>
    <p:sldId id="261" r:id="rId6"/>
    <p:sldId id="262" r:id="rId7"/>
    <p:sldId id="266" r:id="rId8"/>
    <p:sldId id="268" r:id="rId9"/>
    <p:sldId id="269" r:id="rId10"/>
    <p:sldId id="264" r:id="rId11"/>
    <p:sldId id="265" r:id="rId12"/>
    <p:sldId id="270" r:id="rId13"/>
    <p:sldId id="263" r:id="rId14"/>
    <p:sldId id="258"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31" d="100"/>
          <a:sy n="131" d="100"/>
        </p:scale>
        <p:origin x="-103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B8150C-F4B8-4E31-A2F2-D265C6BA4C47}" type="datetimeFigureOut">
              <a:rPr lang="en-US" smtClean="0"/>
              <a:pPr/>
              <a:t>9/26/2008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24A7CF-6354-46B0-B4AD-A5512171B80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 over a few of the</a:t>
            </a:r>
            <a:r>
              <a:rPr lang="en-US" baseline="0" dirty="0" smtClean="0"/>
              <a:t> more popular commands during the demo.  Illustrate the use of the security related commands with a password change script.</a:t>
            </a:r>
            <a:endParaRPr lang="en-US" dirty="0"/>
          </a:p>
        </p:txBody>
      </p:sp>
      <p:sp>
        <p:nvSpPr>
          <p:cNvPr id="4" name="Slide Number Placeholder 3"/>
          <p:cNvSpPr>
            <a:spLocks noGrp="1"/>
          </p:cNvSpPr>
          <p:nvPr>
            <p:ph type="sldNum" sz="quarter" idx="10"/>
          </p:nvPr>
        </p:nvSpPr>
        <p:spPr/>
        <p:txBody>
          <a:bodyPr/>
          <a:lstStyle/>
          <a:p>
            <a:fld id="{AE24A7CF-6354-46B0-B4AD-A5512171B800}" type="slidenum">
              <a:rPr lang="en-US" smtClean="0"/>
              <a:pPr/>
              <a:t>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Illustrate the use of the security related commands</a:t>
            </a:r>
            <a:r>
              <a:rPr lang="en-US" baseline="0" dirty="0" smtClean="0"/>
              <a:t> via a password change script.  Demonstrate how to use the </a:t>
            </a:r>
            <a:r>
              <a:rPr lang="en-US" baseline="0" dirty="0" err="1" smtClean="0"/>
              <a:t>backupsites</a:t>
            </a:r>
            <a:r>
              <a:rPr lang="en-US" baseline="0" dirty="0" smtClean="0"/>
              <a:t> command to backup site collections via a scheduled task.</a:t>
            </a:r>
            <a:endParaRPr lang="en-US" dirty="0"/>
          </a:p>
        </p:txBody>
      </p:sp>
      <p:sp>
        <p:nvSpPr>
          <p:cNvPr id="4" name="Slide Number Placeholder 3"/>
          <p:cNvSpPr>
            <a:spLocks noGrp="1"/>
          </p:cNvSpPr>
          <p:nvPr>
            <p:ph type="sldNum" sz="quarter" idx="10"/>
          </p:nvPr>
        </p:nvSpPr>
        <p:spPr/>
        <p:txBody>
          <a:bodyPr/>
          <a:lstStyle/>
          <a:p>
            <a:fld id="{AE24A7CF-6354-46B0-B4AD-A5512171B800}" type="slidenum">
              <a:rPr lang="en-US" smtClean="0"/>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Build a new command to show how to change the account</a:t>
            </a:r>
            <a:r>
              <a:rPr lang="en-US" baseline="0" dirty="0" smtClean="0"/>
              <a:t> associated with an </a:t>
            </a:r>
            <a:r>
              <a:rPr lang="en-US" baseline="0" smtClean="0"/>
              <a:t>application pool.</a:t>
            </a:r>
            <a:endParaRPr lang="en-US"/>
          </a:p>
        </p:txBody>
      </p:sp>
      <p:sp>
        <p:nvSpPr>
          <p:cNvPr id="4" name="Slide Number Placeholder 3"/>
          <p:cNvSpPr>
            <a:spLocks noGrp="1"/>
          </p:cNvSpPr>
          <p:nvPr>
            <p:ph type="sldNum" sz="quarter" idx="10"/>
          </p:nvPr>
        </p:nvSpPr>
        <p:spPr/>
        <p:txBody>
          <a:bodyPr/>
          <a:lstStyle/>
          <a:p>
            <a:fld id="{AE24A7CF-6354-46B0-B4AD-A5512171B800}"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D467E20E-6347-4C94-86EE-D1581B969628}" type="datetimeFigureOut">
              <a:rPr lang="en-US" smtClean="0"/>
              <a:pPr/>
              <a:t>9/26/2008</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BCD66FB6-37CF-44B5-A7F7-ED35F892A88A}"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467E20E-6347-4C94-86EE-D1581B969628}" type="datetimeFigureOut">
              <a:rPr lang="en-US" smtClean="0"/>
              <a:pPr/>
              <a:t>9/26/2008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CD66FB6-37CF-44B5-A7F7-ED35F892A8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467E20E-6347-4C94-86EE-D1581B969628}" type="datetimeFigureOut">
              <a:rPr lang="en-US" smtClean="0"/>
              <a:pPr/>
              <a:t>9/26/2008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CD66FB6-37CF-44B5-A7F7-ED35F892A8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467E20E-6347-4C94-86EE-D1581B969628}" type="datetimeFigureOut">
              <a:rPr lang="en-US" smtClean="0"/>
              <a:pPr/>
              <a:t>9/26/2008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CD66FB6-37CF-44B5-A7F7-ED35F892A8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467E20E-6347-4C94-86EE-D1581B969628}" type="datetimeFigureOut">
              <a:rPr lang="en-US" smtClean="0"/>
              <a:pPr/>
              <a:t>9/26/2008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CD66FB6-37CF-44B5-A7F7-ED35F892A88A}"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467E20E-6347-4C94-86EE-D1581B969628}" type="datetimeFigureOut">
              <a:rPr lang="en-US" smtClean="0"/>
              <a:pPr/>
              <a:t>9/26/2008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CD66FB6-37CF-44B5-A7F7-ED35F892A8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467E20E-6347-4C94-86EE-D1581B969628}" type="datetimeFigureOut">
              <a:rPr lang="en-US" smtClean="0"/>
              <a:pPr/>
              <a:t>9/26/2008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CD66FB6-37CF-44B5-A7F7-ED35F892A88A}"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467E20E-6347-4C94-86EE-D1581B969628}" type="datetimeFigureOut">
              <a:rPr lang="en-US" smtClean="0"/>
              <a:pPr/>
              <a:t>9/26/2008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CD66FB6-37CF-44B5-A7F7-ED35F892A8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467E20E-6347-4C94-86EE-D1581B969628}" type="datetimeFigureOut">
              <a:rPr lang="en-US" smtClean="0"/>
              <a:pPr/>
              <a:t>9/26/2008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CD66FB6-37CF-44B5-A7F7-ED35F892A8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467E20E-6347-4C94-86EE-D1581B969628}" type="datetimeFigureOut">
              <a:rPr lang="en-US" smtClean="0"/>
              <a:pPr/>
              <a:t>9/26/2008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CD66FB6-37CF-44B5-A7F7-ED35F892A8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D467E20E-6347-4C94-86EE-D1581B969628}" type="datetimeFigureOut">
              <a:rPr lang="en-US" smtClean="0"/>
              <a:pPr/>
              <a:t>9/26/2008</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BCD66FB6-37CF-44B5-A7F7-ED35F892A88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457200" y="512064"/>
            <a:ext cx="82296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783560"/>
            <a:ext cx="82296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D467E20E-6347-4C94-86EE-D1581B969628}" type="datetimeFigureOut">
              <a:rPr lang="en-US" smtClean="0"/>
              <a:pPr/>
              <a:t>9/26/2008</a:t>
            </a:fld>
            <a:endParaRPr lang="en-US"/>
          </a:p>
        </p:txBody>
      </p:sp>
      <p:sp>
        <p:nvSpPr>
          <p:cNvPr id="3" name="Footer Placeholder 2"/>
          <p:cNvSpPr>
            <a:spLocks noGrp="1"/>
          </p:cNvSpPr>
          <p:nvPr>
            <p:ph type="ftr" sz="quarter" idx="3"/>
          </p:nvPr>
        </p:nvSpPr>
        <p:spPr>
          <a:xfrm>
            <a:off x="457200" y="6416675"/>
            <a:ext cx="6019800" cy="365125"/>
          </a:xfrm>
          <a:prstGeom prst="rect">
            <a:avLst/>
          </a:prstGeom>
        </p:spPr>
        <p:txBody>
          <a:bodyPr vert="horz" anchor="b"/>
          <a:lstStyle>
            <a:lvl1pPr algn="r" eaLnBrk="1" latinLnBrk="0" hangingPunct="1">
              <a:defRPr kumimoji="0" sz="1100">
                <a:solidFill>
                  <a:schemeClr val="tx2"/>
                </a:solidFill>
              </a:defRPr>
            </a:lvl1pPr>
            <a:extLst/>
          </a:lstStyle>
          <a:p>
            <a:endParaRPr lang="en-US" dirty="0"/>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CD66FB6-37CF-44B5-A7F7-ED35F892A88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www.codeplex.com/customstsadmtemplat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codeplex.com/customstsadmtemplate" TargetMode="External"/><Relationship Id="rId7" Type="http://schemas.openxmlformats.org/officeDocument/2006/relationships/hyperlink" Target="http://www.courseptr.com/ptr_detail.cfm?&amp;isbn=978%2D1%2D58450%2D601%2D0" TargetMode="External"/><Relationship Id="rId2" Type="http://schemas.openxmlformats.org/officeDocument/2006/relationships/hyperlink" Target="http://stsadm.blogspot.com/" TargetMode="External"/><Relationship Id="rId1" Type="http://schemas.openxmlformats.org/officeDocument/2006/relationships/slideLayout" Target="../slideLayouts/slideLayout2.xml"/><Relationship Id="rId6" Type="http://schemas.openxmlformats.org/officeDocument/2006/relationships/hyperlink" Target="http://www.wssdemo.com/Lists/stsadm/AllItems.aspx" TargetMode="External"/><Relationship Id="rId5" Type="http://schemas.openxmlformats.org/officeDocument/2006/relationships/hyperlink" Target="https://www.mindsharp.com/default.aspx?premium=downloads&amp;file=stsadmpart1.pdf" TargetMode="External"/><Relationship Id="rId4" Type="http://schemas.openxmlformats.org/officeDocument/2006/relationships/hyperlink" Target="http://msdn2.microsoft.com/en-us/library/bb417382.asp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STSADM</a:t>
            </a:r>
            <a:endParaRPr lang="en-US" dirty="0"/>
          </a:p>
        </p:txBody>
      </p:sp>
      <p:sp>
        <p:nvSpPr>
          <p:cNvPr id="3" name="Subtitle 2"/>
          <p:cNvSpPr>
            <a:spLocks noGrp="1"/>
          </p:cNvSpPr>
          <p:nvPr>
            <p:ph type="subTitle" idx="1"/>
          </p:nvPr>
        </p:nvSpPr>
        <p:spPr/>
        <p:txBody>
          <a:bodyPr/>
          <a:lstStyle/>
          <a:p>
            <a:r>
              <a:rPr lang="en-US" dirty="0" smtClean="0"/>
              <a:t>Gary Lapointe, Senior Consultant, Statêra Inc.</a:t>
            </a:r>
          </a:p>
          <a:p>
            <a:r>
              <a:rPr lang="en-US" dirty="0" smtClean="0"/>
              <a:t>Microsoft Office SharePoint Server MVP</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Extending STSADM</a:t>
            </a:r>
            <a:endParaRPr lang="en-US" dirty="0"/>
          </a:p>
        </p:txBody>
      </p:sp>
      <p:sp>
        <p:nvSpPr>
          <p:cNvPr id="3" name="Content Placeholder 2"/>
          <p:cNvSpPr>
            <a:spLocks noGrp="1"/>
          </p:cNvSpPr>
          <p:nvPr>
            <p:ph idx="1"/>
          </p:nvPr>
        </p:nvSpPr>
        <p:spPr/>
        <p:txBody>
          <a:bodyPr/>
          <a:lstStyle/>
          <a:p>
            <a:r>
              <a:rPr lang="en-US" dirty="0" smtClean="0"/>
              <a:t>Implement </a:t>
            </a:r>
            <a:r>
              <a:rPr lang="en-US" dirty="0" err="1" smtClean="0"/>
              <a:t>Microsoft.SharePoint.StsAdmin</a:t>
            </a:r>
            <a:r>
              <a:rPr lang="en-US" dirty="0" smtClean="0"/>
              <a:t>. </a:t>
            </a:r>
            <a:r>
              <a:rPr lang="en-US" dirty="0" err="1" smtClean="0"/>
              <a:t>ISPStsAdmCommand</a:t>
            </a:r>
            <a:endParaRPr lang="en-US" dirty="0" smtClean="0"/>
          </a:p>
          <a:p>
            <a:pPr lvl="1"/>
            <a:r>
              <a:rPr lang="en-US" dirty="0" err="1" smtClean="0"/>
              <a:t>GetHelpMessage</a:t>
            </a:r>
            <a:r>
              <a:rPr lang="en-US" dirty="0" smtClean="0"/>
              <a:t>(string command)</a:t>
            </a:r>
          </a:p>
          <a:p>
            <a:pPr lvl="1"/>
            <a:r>
              <a:rPr lang="en-US" dirty="0" smtClean="0"/>
              <a:t>Run(string command, </a:t>
            </a:r>
            <a:r>
              <a:rPr lang="en-US" dirty="0" err="1" smtClean="0"/>
              <a:t>StringDictionary</a:t>
            </a:r>
            <a:r>
              <a:rPr lang="en-US" dirty="0" smtClean="0"/>
              <a:t> </a:t>
            </a:r>
            <a:r>
              <a:rPr lang="en-US" dirty="0" err="1" smtClean="0"/>
              <a:t>keyValues</a:t>
            </a:r>
            <a:r>
              <a:rPr lang="en-US" dirty="0" smtClean="0"/>
              <a:t>, out string output)</a:t>
            </a:r>
          </a:p>
          <a:p>
            <a:r>
              <a:rPr lang="en-US" dirty="0" smtClean="0"/>
              <a:t>For error conditions return </a:t>
            </a:r>
            <a:r>
              <a:rPr lang="en-US" dirty="0" err="1" smtClean="0"/>
              <a:t>Microsoft.SharePoint.StsAdmin.ErrorCodes</a:t>
            </a:r>
            <a:endParaRPr lang="en-US" dirty="0" smtClean="0"/>
          </a:p>
          <a:p>
            <a:pPr lvl="1"/>
            <a:r>
              <a:rPr lang="en-US" dirty="0" err="1" smtClean="0"/>
              <a:t>ErrorCodes.GeneralError</a:t>
            </a:r>
            <a:endParaRPr lang="en-US" dirty="0" smtClean="0"/>
          </a:p>
          <a:p>
            <a:pPr lvl="1"/>
            <a:r>
              <a:rPr lang="en-US" dirty="0" err="1" smtClean="0"/>
              <a:t>ErrorCodes.SyntaxError</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Extending STSADM</a:t>
            </a:r>
            <a:endParaRPr lang="en-US" dirty="0"/>
          </a:p>
        </p:txBody>
      </p:sp>
      <p:sp>
        <p:nvSpPr>
          <p:cNvPr id="3" name="Content Placeholder 2"/>
          <p:cNvSpPr>
            <a:spLocks noGrp="1"/>
          </p:cNvSpPr>
          <p:nvPr>
            <p:ph idx="1"/>
          </p:nvPr>
        </p:nvSpPr>
        <p:spPr/>
        <p:txBody>
          <a:bodyPr>
            <a:normAutofit fontScale="62500" lnSpcReduction="20000"/>
          </a:bodyPr>
          <a:lstStyle/>
          <a:p>
            <a:r>
              <a:rPr lang="en-US" b="1" dirty="0" err="1" smtClean="0"/>
              <a:t>GetHelpMessage</a:t>
            </a:r>
            <a:r>
              <a:rPr lang="en-US" dirty="0" smtClean="0"/>
              <a:t> is called when the user enters the following at the system prompt, where </a:t>
            </a:r>
            <a:r>
              <a:rPr lang="en-US" i="1" dirty="0" err="1" smtClean="0"/>
              <a:t>myOperation</a:t>
            </a:r>
            <a:r>
              <a:rPr lang="en-US" dirty="0" smtClean="0"/>
              <a:t> is the name of your custom operation. </a:t>
            </a:r>
          </a:p>
          <a:p>
            <a:pPr lvl="1"/>
            <a:r>
              <a:rPr lang="en-US" dirty="0" err="1" smtClean="0"/>
              <a:t>stsadm</a:t>
            </a:r>
            <a:r>
              <a:rPr lang="en-US" dirty="0" smtClean="0"/>
              <a:t> -help </a:t>
            </a:r>
            <a:r>
              <a:rPr lang="en-US" dirty="0" err="1" smtClean="0"/>
              <a:t>myOperation</a:t>
            </a:r>
            <a:endParaRPr lang="en-US" dirty="0" smtClean="0"/>
          </a:p>
          <a:p>
            <a:r>
              <a:rPr lang="en-US" b="1" dirty="0" err="1" smtClean="0"/>
              <a:t>GetHelpMessage</a:t>
            </a:r>
            <a:r>
              <a:rPr lang="en-US" dirty="0" smtClean="0"/>
              <a:t> is also called when Run() returns </a:t>
            </a:r>
            <a:r>
              <a:rPr lang="en-US" dirty="0" err="1" smtClean="0"/>
              <a:t>SyntaxError</a:t>
            </a:r>
            <a:r>
              <a:rPr lang="en-US" dirty="0" smtClean="0"/>
              <a:t>. </a:t>
            </a:r>
          </a:p>
          <a:p>
            <a:r>
              <a:rPr lang="en-US" dirty="0" smtClean="0"/>
              <a:t>The </a:t>
            </a:r>
            <a:r>
              <a:rPr lang="en-US" b="1" dirty="0" smtClean="0"/>
              <a:t>String</a:t>
            </a:r>
            <a:r>
              <a:rPr lang="en-US" dirty="0" smtClean="0"/>
              <a:t> that is returned is usually the only syntax help available to users of the command operation. So include everything that they needs to know, including the possible parameters, if any, that can be used with the operation. </a:t>
            </a:r>
          </a:p>
          <a:p>
            <a:r>
              <a:rPr lang="en-US" dirty="0" smtClean="0"/>
              <a:t>Use standard syntax guidance style. </a:t>
            </a:r>
          </a:p>
          <a:p>
            <a:pPr lvl="1"/>
            <a:r>
              <a:rPr lang="en-US" dirty="0" smtClean="0"/>
              <a:t>Use "[" and "]" to indicate material that is optional. </a:t>
            </a:r>
          </a:p>
          <a:p>
            <a:pPr lvl="1"/>
            <a:r>
              <a:rPr lang="en-US" dirty="0" smtClean="0"/>
              <a:t>When more than one parameter can be used, use "|" to separate the alternatives. </a:t>
            </a:r>
          </a:p>
          <a:p>
            <a:pPr lvl="1"/>
            <a:r>
              <a:rPr lang="en-US" dirty="0" smtClean="0"/>
              <a:t>Variables should be enclosed in "&lt;" and "&gt;". </a:t>
            </a:r>
          </a:p>
          <a:p>
            <a:r>
              <a:rPr lang="en-US" dirty="0" smtClean="0"/>
              <a:t>The following string is automatically </a:t>
            </a:r>
            <a:r>
              <a:rPr lang="en-US" dirty="0" err="1" smtClean="0"/>
              <a:t>prepended</a:t>
            </a:r>
            <a:r>
              <a:rPr lang="en-US" dirty="0" smtClean="0"/>
              <a:t> to the return value; do not set it explicitly. </a:t>
            </a:r>
          </a:p>
          <a:p>
            <a:pPr lvl="1"/>
            <a:r>
              <a:rPr lang="en-US" dirty="0" smtClean="0"/>
              <a:t>"</a:t>
            </a:r>
            <a:r>
              <a:rPr lang="en-US" dirty="0" err="1" smtClean="0"/>
              <a:t>stsadm</a:t>
            </a:r>
            <a:r>
              <a:rPr lang="en-US" dirty="0" smtClean="0"/>
              <a:t> -o command \n"</a:t>
            </a:r>
          </a:p>
          <a:p>
            <a:endParaRPr lang="en-US" dirty="0"/>
          </a:p>
        </p:txBody>
      </p:sp>
      <p:sp>
        <p:nvSpPr>
          <p:cNvPr id="4" name="Rectangle 3"/>
          <p:cNvSpPr/>
          <p:nvPr/>
        </p:nvSpPr>
        <p:spPr>
          <a:xfrm>
            <a:off x="0" y="6324600"/>
            <a:ext cx="9144000" cy="261610"/>
          </a:xfrm>
          <a:prstGeom prst="rect">
            <a:avLst/>
          </a:prstGeom>
        </p:spPr>
        <p:txBody>
          <a:bodyPr wrap="square">
            <a:spAutoFit/>
          </a:bodyPr>
          <a:lstStyle/>
          <a:p>
            <a:pPr algn="r"/>
            <a:r>
              <a:rPr lang="en-US" sz="1100" dirty="0" smtClean="0"/>
              <a:t>http://msdn.microsoft.com/en-us/library/microsoft.sharepoint.stsadmin.ispstsadmcommand.gethelpmessage.aspx</a:t>
            </a:r>
            <a:endParaRPr lang="en-US" sz="11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38400" y="2362200"/>
            <a:ext cx="4724400" cy="1569660"/>
          </a:xfrm>
          <a:prstGeom prst="rect">
            <a:avLst/>
          </a:prstGeom>
          <a:noFill/>
        </p:spPr>
        <p:txBody>
          <a:bodyPr wrap="square" rtlCol="0">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r>
              <a:rPr lang="en-US" sz="9600" b="1" dirty="0" smtClean="0">
                <a:ln/>
                <a:solidFill>
                  <a:schemeClr val="accent5">
                    <a:tint val="50000"/>
                    <a:satMod val="180000"/>
                  </a:schemeClr>
                </a:solidFill>
              </a:rPr>
              <a:t>Demo…</a:t>
            </a:r>
            <a:endParaRPr lang="en-US" sz="9600" b="1" dirty="0">
              <a:ln/>
              <a:solidFill>
                <a:schemeClr val="accent5">
                  <a:tint val="50000"/>
                  <a:satMod val="180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Best Practices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Prefix your command names with something reasonably unique (your initials, company stock symbols, etc.)</a:t>
            </a:r>
          </a:p>
          <a:p>
            <a:r>
              <a:rPr lang="en-US" dirty="0" smtClean="0"/>
              <a:t>Always provide some sort of help for the command</a:t>
            </a:r>
          </a:p>
          <a:p>
            <a:r>
              <a:rPr lang="en-US" dirty="0" smtClean="0"/>
              <a:t>Validate all input parameters before using</a:t>
            </a:r>
          </a:p>
          <a:p>
            <a:r>
              <a:rPr lang="en-US" dirty="0" smtClean="0"/>
              <a:t>Deploy your custom commands using a WSP</a:t>
            </a:r>
          </a:p>
          <a:p>
            <a:r>
              <a:rPr lang="en-US" dirty="0" smtClean="0"/>
              <a:t>Abstract your core code into methods in case you need to repurpose it for a Feature</a:t>
            </a:r>
          </a:p>
          <a:p>
            <a:r>
              <a:rPr lang="en-US" dirty="0" smtClean="0"/>
              <a:t>Use my </a:t>
            </a:r>
            <a:r>
              <a:rPr lang="en-US" dirty="0" err="1" smtClean="0"/>
              <a:t>CodePlex</a:t>
            </a:r>
            <a:r>
              <a:rPr lang="en-US" dirty="0" smtClean="0"/>
              <a:t> template as a starting place - </a:t>
            </a:r>
            <a:r>
              <a:rPr lang="en-US" dirty="0" smtClean="0">
                <a:hlinkClick r:id="rId2"/>
              </a:rPr>
              <a:t>http://www.codeplex.com/customstsadmtemplate</a:t>
            </a: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fontScale="77500" lnSpcReduction="20000"/>
          </a:bodyPr>
          <a:lstStyle/>
          <a:p>
            <a:r>
              <a:rPr lang="en-US" sz="2800" dirty="0" smtClean="0"/>
              <a:t>My custom extensions:</a:t>
            </a:r>
          </a:p>
          <a:p>
            <a:pPr lvl="1"/>
            <a:r>
              <a:rPr lang="en-US" sz="2400" dirty="0" smtClean="0">
                <a:hlinkClick r:id="rId2"/>
              </a:rPr>
              <a:t>http://stsadm.blogspot.com/</a:t>
            </a:r>
            <a:endParaRPr lang="en-US" sz="2400" dirty="0" smtClean="0"/>
          </a:p>
          <a:p>
            <a:r>
              <a:rPr lang="en-US" sz="2800" dirty="0" smtClean="0"/>
              <a:t>Starter template to write your own extensions:</a:t>
            </a:r>
          </a:p>
          <a:p>
            <a:pPr lvl="1"/>
            <a:r>
              <a:rPr lang="en-US" sz="2400" dirty="0" smtClean="0">
                <a:hlinkClick r:id="rId3"/>
              </a:rPr>
              <a:t>http://www.codeplex.com/customstsadmtemplate</a:t>
            </a:r>
            <a:endParaRPr lang="en-US" sz="2400" dirty="0" smtClean="0"/>
          </a:p>
          <a:p>
            <a:r>
              <a:rPr lang="en-US" sz="2800" dirty="0" smtClean="0"/>
              <a:t>MSDN</a:t>
            </a:r>
          </a:p>
          <a:p>
            <a:pPr lvl="1"/>
            <a:r>
              <a:rPr lang="en-US" sz="2400" dirty="0" smtClean="0">
                <a:hlinkClick r:id="rId4"/>
              </a:rPr>
              <a:t>http://msdn2.microsoft.com/en-us/library/bb417382.aspx</a:t>
            </a:r>
            <a:endParaRPr lang="en-US" sz="2400" dirty="0" smtClean="0"/>
          </a:p>
          <a:p>
            <a:r>
              <a:rPr lang="en-US" sz="2800" dirty="0" err="1" smtClean="0"/>
              <a:t>Mindsharp</a:t>
            </a:r>
            <a:r>
              <a:rPr lang="en-US" sz="2800" dirty="0" smtClean="0"/>
              <a:t> white paper on STSADM</a:t>
            </a:r>
          </a:p>
          <a:p>
            <a:pPr lvl="1"/>
            <a:r>
              <a:rPr lang="en-US" sz="2400" u="sng" dirty="0" smtClean="0">
                <a:hlinkClick r:id="rId5"/>
              </a:rPr>
              <a:t>https://www.mindsharp.com/default.aspx?premium=downloads&amp;file=stsadmpart1.pdf</a:t>
            </a:r>
            <a:endParaRPr lang="en-US" sz="2400" u="sng" dirty="0" smtClean="0"/>
          </a:p>
          <a:p>
            <a:r>
              <a:rPr lang="en-US" sz="2800" u="sng" dirty="0" smtClean="0"/>
              <a:t>STSADM command line reference</a:t>
            </a:r>
          </a:p>
          <a:p>
            <a:pPr lvl="1"/>
            <a:r>
              <a:rPr lang="en-US" sz="2400" dirty="0" smtClean="0">
                <a:hlinkClick r:id="rId6"/>
              </a:rPr>
              <a:t>http://</a:t>
            </a:r>
            <a:r>
              <a:rPr lang="en-US" sz="2400" dirty="0" smtClean="0">
                <a:hlinkClick r:id="rId6"/>
              </a:rPr>
              <a:t>www.wssdemo.com/Lists/stsadm/AllItems.aspx</a:t>
            </a:r>
            <a:endParaRPr lang="en-US" sz="2400" dirty="0" smtClean="0"/>
          </a:p>
          <a:p>
            <a:r>
              <a:rPr lang="en-US" sz="2800" dirty="0" smtClean="0"/>
              <a:t>Inside SharePoint 2007 Administration</a:t>
            </a:r>
          </a:p>
          <a:p>
            <a:pPr lvl="1"/>
            <a:r>
              <a:rPr lang="en-US" sz="2400" dirty="0" smtClean="0">
                <a:hlinkClick r:id="rId7"/>
              </a:rPr>
              <a:t>http://www.courseptr.com/ptr_detail.cfm?&amp;</a:t>
            </a:r>
            <a:r>
              <a:rPr lang="en-US" sz="2400" dirty="0" smtClean="0">
                <a:hlinkClick r:id="rId7"/>
              </a:rPr>
              <a:t>isbn=978%2D1%2D58450%2D601%2D0</a:t>
            </a:r>
            <a:endParaRPr lang="en-US" sz="2400" dirty="0" smtClean="0"/>
          </a:p>
          <a:p>
            <a:pPr lvl="1"/>
            <a:endParaRPr lang="en-US" sz="2400" dirty="0" smtClean="0"/>
          </a:p>
          <a:p>
            <a:pPr lvl="1"/>
            <a:endParaRPr lang="en-US" sz="2400" dirty="0" smtClean="0"/>
          </a:p>
          <a:p>
            <a:pPr lvl="1"/>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2362200"/>
            <a:ext cx="6400800" cy="1569660"/>
          </a:xfrm>
          <a:prstGeom prst="rect">
            <a:avLst/>
          </a:prstGeom>
          <a:noFill/>
        </p:spPr>
        <p:txBody>
          <a:bodyPr wrap="square" rtlCol="0">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r>
              <a:rPr lang="en-US" sz="9600" b="1" dirty="0" smtClean="0">
                <a:ln/>
                <a:solidFill>
                  <a:schemeClr val="accent5">
                    <a:tint val="50000"/>
                    <a:satMod val="180000"/>
                  </a:schemeClr>
                </a:solidFill>
              </a:rPr>
              <a:t>Questions?</a:t>
            </a:r>
            <a:endParaRPr lang="en-US" sz="9600" b="1" dirty="0">
              <a:ln/>
              <a:solidFill>
                <a:schemeClr val="accent5">
                  <a:tint val="50000"/>
                  <a:satMod val="18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What is STSADM?</a:t>
            </a:r>
          </a:p>
          <a:p>
            <a:r>
              <a:rPr lang="en-US" dirty="0" smtClean="0"/>
              <a:t>Usage Tips &amp; Best Practices</a:t>
            </a:r>
          </a:p>
          <a:p>
            <a:r>
              <a:rPr lang="en-US" dirty="0" smtClean="0"/>
              <a:t>Some Common Commands</a:t>
            </a:r>
          </a:p>
          <a:p>
            <a:r>
              <a:rPr lang="en-US" dirty="0" smtClean="0"/>
              <a:t>Extending STSADM</a:t>
            </a:r>
          </a:p>
          <a:p>
            <a:r>
              <a:rPr lang="en-US" dirty="0" smtClean="0"/>
              <a:t>Development Best Practices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STSADM?</a:t>
            </a:r>
            <a:endParaRPr lang="en-US" dirty="0"/>
          </a:p>
        </p:txBody>
      </p:sp>
      <p:sp>
        <p:nvSpPr>
          <p:cNvPr id="3" name="Content Placeholder 2"/>
          <p:cNvSpPr>
            <a:spLocks noGrp="1"/>
          </p:cNvSpPr>
          <p:nvPr>
            <p:ph idx="1"/>
          </p:nvPr>
        </p:nvSpPr>
        <p:spPr/>
        <p:txBody>
          <a:bodyPr/>
          <a:lstStyle/>
          <a:p>
            <a:r>
              <a:rPr lang="en-US" dirty="0" smtClean="0"/>
              <a:t>An extensible command line interface for administering SharePoint</a:t>
            </a:r>
          </a:p>
          <a:p>
            <a:pPr lvl="1"/>
            <a:r>
              <a:rPr lang="en-US" dirty="0" smtClean="0"/>
              <a:t>Not limited to administrative needs – can be extremely helpful to developers</a:t>
            </a:r>
          </a:p>
          <a:p>
            <a:r>
              <a:rPr lang="en-US" dirty="0" smtClean="0"/>
              <a:t>Easier than </a:t>
            </a:r>
            <a:r>
              <a:rPr lang="en-US" dirty="0" err="1" smtClean="0"/>
              <a:t>PowerShell</a:t>
            </a:r>
            <a:endParaRPr lang="en-US" dirty="0" smtClean="0"/>
          </a:p>
          <a:p>
            <a:pPr lvl="1"/>
            <a:r>
              <a:rPr lang="en-US" dirty="0" smtClean="0"/>
              <a:t>But start learning </a:t>
            </a:r>
            <a:r>
              <a:rPr lang="en-US" dirty="0" err="1" smtClean="0"/>
              <a:t>PowerShell</a:t>
            </a:r>
            <a:r>
              <a:rPr lang="en-US" dirty="0" smtClean="0"/>
              <a:t> if you want to be prepared for </a:t>
            </a:r>
            <a:r>
              <a:rPr lang="en-US" dirty="0" err="1" smtClean="0"/>
              <a:t>vNext</a:t>
            </a:r>
            <a:endParaRPr lang="en-US" dirty="0" smtClean="0"/>
          </a:p>
          <a:p>
            <a:r>
              <a:rPr lang="en-US" dirty="0" smtClean="0"/>
              <a:t>Contains ~186 commands OOTB</a:t>
            </a:r>
          </a:p>
          <a:p>
            <a:pPr lvl="1"/>
            <a:r>
              <a:rPr lang="en-US" dirty="0" smtClean="0"/>
              <a:t>My extensions add 131 additional commands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Usage Tips &amp; Best Practices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Use an install script to configure your farm using </a:t>
            </a:r>
            <a:r>
              <a:rPr lang="en-US" dirty="0" err="1" smtClean="0"/>
              <a:t>psconfig</a:t>
            </a:r>
            <a:r>
              <a:rPr lang="en-US" dirty="0" smtClean="0"/>
              <a:t> and </a:t>
            </a:r>
            <a:r>
              <a:rPr lang="en-US" dirty="0" err="1" smtClean="0"/>
              <a:t>stsadm</a:t>
            </a:r>
            <a:endParaRPr lang="en-US" dirty="0" smtClean="0"/>
          </a:p>
          <a:p>
            <a:pPr lvl="1"/>
            <a:r>
              <a:rPr lang="en-US" dirty="0" smtClean="0"/>
              <a:t>Allows setting of options that can’t be done via the </a:t>
            </a:r>
            <a:r>
              <a:rPr lang="en-US" dirty="0" err="1" smtClean="0"/>
              <a:t>PSConfig</a:t>
            </a:r>
            <a:r>
              <a:rPr lang="en-US" dirty="0" smtClean="0"/>
              <a:t> wizard or the browser</a:t>
            </a:r>
          </a:p>
          <a:p>
            <a:pPr lvl="1"/>
            <a:r>
              <a:rPr lang="en-US" dirty="0" smtClean="0"/>
              <a:t>Configurations are self-documenting</a:t>
            </a:r>
          </a:p>
          <a:p>
            <a:pPr lvl="1"/>
            <a:r>
              <a:rPr lang="en-US" dirty="0" smtClean="0"/>
              <a:t>Easier to replicate configurations between various environments</a:t>
            </a:r>
          </a:p>
          <a:p>
            <a:r>
              <a:rPr lang="en-US" dirty="0" smtClean="0"/>
              <a:t>Make sure you are running as your SharePoint Administrator/Setup account (</a:t>
            </a:r>
            <a:r>
              <a:rPr lang="en-US" dirty="0" err="1" smtClean="0"/>
              <a:t>spadmin</a:t>
            </a:r>
            <a:r>
              <a:rPr lang="en-US" dirty="0" smtClean="0"/>
              <a:t>)</a:t>
            </a:r>
          </a:p>
          <a:p>
            <a:pPr lvl="1"/>
            <a:r>
              <a:rPr lang="en-US" dirty="0" smtClean="0"/>
              <a:t>It’s generally a good idea to disable this account when not needed for administrative tasks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Usage Tips &amp; Best Practices</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Add the 12 hive’s bin folder to your PATH environment variable</a:t>
            </a:r>
          </a:p>
          <a:p>
            <a:r>
              <a:rPr lang="en-US" dirty="0" smtClean="0"/>
              <a:t>Configure the layout properties of the console window to make it easier to view the history of long running </a:t>
            </a:r>
            <a:r>
              <a:rPr lang="en-US" dirty="0" smtClean="0"/>
              <a:t>operations</a:t>
            </a:r>
          </a:p>
          <a:p>
            <a:r>
              <a:rPr lang="en-US" dirty="0" smtClean="0"/>
              <a:t>Enable Quick Edit in the </a:t>
            </a:r>
            <a:r>
              <a:rPr lang="en-US" smtClean="0"/>
              <a:t>Options tab</a:t>
            </a:r>
            <a:endParaRPr lang="en-US" dirty="0"/>
          </a:p>
        </p:txBody>
      </p:sp>
      <p:pic>
        <p:nvPicPr>
          <p:cNvPr id="1026" name="Picture 2"/>
          <p:cNvPicPr>
            <a:picLocks noGrp="1" noChangeAspect="1" noChangeArrowheads="1"/>
          </p:cNvPicPr>
          <p:nvPr>
            <p:ph sz="half" idx="2"/>
          </p:nvPr>
        </p:nvPicPr>
        <p:blipFill>
          <a:blip r:embed="rId2"/>
          <a:srcRect/>
          <a:stretch>
            <a:fillRect/>
          </a:stretch>
        </p:blipFill>
        <p:spPr bwMode="auto">
          <a:xfrm>
            <a:off x="5030408" y="1770063"/>
            <a:ext cx="3290059" cy="452596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Usage Tips &amp; Best Practices</a:t>
            </a:r>
            <a:endParaRPr lang="en-US" dirty="0"/>
          </a:p>
        </p:txBody>
      </p:sp>
      <p:sp>
        <p:nvSpPr>
          <p:cNvPr id="3" name="Content Placeholder 2"/>
          <p:cNvSpPr>
            <a:spLocks noGrp="1"/>
          </p:cNvSpPr>
          <p:nvPr>
            <p:ph idx="1"/>
          </p:nvPr>
        </p:nvSpPr>
        <p:spPr>
          <a:xfrm>
            <a:off x="457200" y="1600200"/>
            <a:ext cx="8229600" cy="4572000"/>
          </a:xfrm>
        </p:spPr>
        <p:txBody>
          <a:bodyPr>
            <a:normAutofit/>
          </a:bodyPr>
          <a:lstStyle/>
          <a:p>
            <a:r>
              <a:rPr lang="en-US" sz="2800" dirty="0" smtClean="0"/>
              <a:t>Use the FIND command to help locate unfamiliar commands:</a:t>
            </a:r>
          </a:p>
          <a:p>
            <a:pPr lvl="1"/>
            <a:r>
              <a:rPr lang="en-US" sz="2400" dirty="0" err="1" smtClean="0">
                <a:latin typeface="Cordia New" pitchFamily="34" charset="-34"/>
                <a:cs typeface="Cordia New" pitchFamily="34" charset="-34"/>
              </a:rPr>
              <a:t>stsadm</a:t>
            </a:r>
            <a:r>
              <a:rPr lang="en-US" sz="2400" dirty="0" smtClean="0">
                <a:latin typeface="Cordia New" pitchFamily="34" charset="-34"/>
                <a:cs typeface="Cordia New" pitchFamily="34" charset="-34"/>
              </a:rPr>
              <a:t> -help | find “</a:t>
            </a:r>
            <a:r>
              <a:rPr lang="en-US" sz="2400" dirty="0" err="1" smtClean="0">
                <a:latin typeface="Cordia New" pitchFamily="34" charset="-34"/>
                <a:cs typeface="Cordia New" pitchFamily="34" charset="-34"/>
              </a:rPr>
              <a:t>ecs</a:t>
            </a:r>
            <a:r>
              <a:rPr lang="en-US" sz="2400" dirty="0" smtClean="0">
                <a:latin typeface="Cordia New" pitchFamily="34" charset="-34"/>
                <a:cs typeface="Cordia New" pitchFamily="34" charset="-34"/>
              </a:rPr>
              <a:t>” /I /N</a:t>
            </a:r>
          </a:p>
          <a:p>
            <a:pPr lvl="2"/>
            <a:r>
              <a:rPr lang="en-US" sz="2000" dirty="0" smtClean="0">
                <a:latin typeface="Cordia New" pitchFamily="34" charset="-34"/>
                <a:cs typeface="Cordia New" pitchFamily="34" charset="-34"/>
              </a:rPr>
              <a:t>Finds Excel Services related commands</a:t>
            </a:r>
          </a:p>
          <a:p>
            <a:pPr lvl="1"/>
            <a:r>
              <a:rPr lang="en-US" sz="2400" dirty="0" err="1" smtClean="0">
                <a:latin typeface="Cordia New" pitchFamily="34" charset="-34"/>
                <a:cs typeface="Cordia New" pitchFamily="34" charset="-34"/>
              </a:rPr>
              <a:t>stsadm</a:t>
            </a:r>
            <a:r>
              <a:rPr lang="en-US" sz="2400" dirty="0" smtClean="0">
                <a:latin typeface="Cordia New" pitchFamily="34" charset="-34"/>
                <a:cs typeface="Cordia New" pitchFamily="34" charset="-34"/>
              </a:rPr>
              <a:t> -help | find “</a:t>
            </a:r>
            <a:r>
              <a:rPr lang="en-US" sz="2400" dirty="0" err="1" smtClean="0">
                <a:latin typeface="Cordia New" pitchFamily="34" charset="-34"/>
                <a:cs typeface="Cordia New" pitchFamily="34" charset="-34"/>
              </a:rPr>
              <a:t>gl</a:t>
            </a:r>
            <a:r>
              <a:rPr lang="en-US" sz="2400" dirty="0" smtClean="0">
                <a:latin typeface="Cordia New" pitchFamily="34" charset="-34"/>
                <a:cs typeface="Cordia New" pitchFamily="34" charset="-34"/>
              </a:rPr>
              <a:t>-”</a:t>
            </a:r>
          </a:p>
          <a:p>
            <a:pPr lvl="2"/>
            <a:r>
              <a:rPr lang="en-US" sz="2000" dirty="0" smtClean="0">
                <a:latin typeface="Cordia New" pitchFamily="34" charset="-34"/>
                <a:cs typeface="Cordia New" pitchFamily="34" charset="-34"/>
              </a:rPr>
              <a:t>Finds all my custom commands</a:t>
            </a:r>
          </a:p>
          <a:p>
            <a:endParaRPr lang="en-US" sz="2800" dirty="0"/>
          </a:p>
        </p:txBody>
      </p:sp>
      <p:pic>
        <p:nvPicPr>
          <p:cNvPr id="2052" name="Picture 4"/>
          <p:cNvPicPr>
            <a:picLocks noChangeAspect="1" noChangeArrowheads="1"/>
          </p:cNvPicPr>
          <p:nvPr/>
        </p:nvPicPr>
        <p:blipFill>
          <a:blip r:embed="rId2"/>
          <a:srcRect/>
          <a:stretch>
            <a:fillRect/>
          </a:stretch>
        </p:blipFill>
        <p:spPr bwMode="auto">
          <a:xfrm>
            <a:off x="2667000" y="4076700"/>
            <a:ext cx="6477000" cy="27813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553200"/>
          </a:xfrm>
        </p:spPr>
        <p:txBody>
          <a:bodyPr lIns="0" tIns="0" rIns="0" bIns="0" numCol="6">
            <a:noAutofit/>
          </a:bodyPr>
          <a:lstStyle/>
          <a:p>
            <a:pPr>
              <a:buNone/>
            </a:pPr>
            <a:r>
              <a:rPr lang="en-US" sz="700" dirty="0" err="1" smtClean="0"/>
              <a:t>activatefeature</a:t>
            </a:r>
            <a:endParaRPr lang="en-US" sz="700" dirty="0" smtClean="0"/>
          </a:p>
          <a:p>
            <a:pPr>
              <a:buNone/>
            </a:pPr>
            <a:r>
              <a:rPr lang="en-US" sz="700" dirty="0" err="1" smtClean="0"/>
              <a:t>activateformtemplate</a:t>
            </a:r>
            <a:endParaRPr lang="en-US" sz="700" dirty="0" smtClean="0"/>
          </a:p>
          <a:p>
            <a:pPr>
              <a:buNone/>
            </a:pPr>
            <a:r>
              <a:rPr lang="en-US" sz="700" dirty="0" err="1" smtClean="0"/>
              <a:t>addalternatedomain</a:t>
            </a:r>
            <a:endParaRPr lang="en-US" sz="700" dirty="0" smtClean="0"/>
          </a:p>
          <a:p>
            <a:pPr>
              <a:buNone/>
            </a:pPr>
            <a:r>
              <a:rPr lang="en-US" sz="700" dirty="0" err="1" smtClean="0"/>
              <a:t>addcontentdb</a:t>
            </a:r>
            <a:endParaRPr lang="en-US" sz="700" dirty="0" smtClean="0"/>
          </a:p>
          <a:p>
            <a:pPr>
              <a:buNone/>
            </a:pPr>
            <a:r>
              <a:rPr lang="en-US" sz="700" dirty="0" err="1" smtClean="0"/>
              <a:t>adddataconnectionfile</a:t>
            </a:r>
            <a:endParaRPr lang="en-US" sz="700" dirty="0" smtClean="0"/>
          </a:p>
          <a:p>
            <a:pPr>
              <a:buNone/>
            </a:pPr>
            <a:r>
              <a:rPr lang="en-US" sz="700" dirty="0" smtClean="0"/>
              <a:t>add-</a:t>
            </a:r>
            <a:r>
              <a:rPr lang="en-US" sz="700" dirty="0" err="1" smtClean="0"/>
              <a:t>ecsfiletrustedlocation</a:t>
            </a:r>
            <a:endParaRPr lang="en-US" sz="700" dirty="0" smtClean="0"/>
          </a:p>
          <a:p>
            <a:pPr>
              <a:buNone/>
            </a:pPr>
            <a:r>
              <a:rPr lang="en-US" sz="700" dirty="0" smtClean="0"/>
              <a:t>add-</a:t>
            </a:r>
            <a:r>
              <a:rPr lang="en-US" sz="700" dirty="0" err="1" smtClean="0"/>
              <a:t>ecssafedataprovider</a:t>
            </a:r>
            <a:endParaRPr lang="en-US" sz="700" dirty="0" smtClean="0"/>
          </a:p>
          <a:p>
            <a:pPr>
              <a:buNone/>
            </a:pPr>
            <a:r>
              <a:rPr lang="en-US" sz="700" dirty="0" smtClean="0"/>
              <a:t>add-</a:t>
            </a:r>
            <a:r>
              <a:rPr lang="en-US" sz="700" dirty="0" err="1" smtClean="0"/>
              <a:t>ecstrusteddataconnectionlibrary</a:t>
            </a:r>
            <a:endParaRPr lang="en-US" sz="700" dirty="0" smtClean="0"/>
          </a:p>
          <a:p>
            <a:pPr>
              <a:buNone/>
            </a:pPr>
            <a:r>
              <a:rPr lang="en-US" sz="700" dirty="0" smtClean="0"/>
              <a:t>add-</a:t>
            </a:r>
            <a:r>
              <a:rPr lang="en-US" sz="700" dirty="0" err="1" smtClean="0"/>
              <a:t>ecsuserdefinedfunction</a:t>
            </a:r>
            <a:endParaRPr lang="en-US" sz="700" dirty="0" smtClean="0"/>
          </a:p>
          <a:p>
            <a:pPr>
              <a:buNone/>
            </a:pPr>
            <a:r>
              <a:rPr lang="en-US" sz="700" dirty="0" err="1" smtClean="0"/>
              <a:t>addexemptuseragent</a:t>
            </a:r>
            <a:endParaRPr lang="en-US" sz="700" dirty="0" smtClean="0"/>
          </a:p>
          <a:p>
            <a:pPr>
              <a:buNone/>
            </a:pPr>
            <a:r>
              <a:rPr lang="en-US" sz="700" dirty="0" err="1" smtClean="0"/>
              <a:t>addpath</a:t>
            </a:r>
            <a:endParaRPr lang="en-US" sz="700" dirty="0" smtClean="0"/>
          </a:p>
          <a:p>
            <a:pPr>
              <a:buNone/>
            </a:pPr>
            <a:r>
              <a:rPr lang="en-US" sz="700" dirty="0" err="1" smtClean="0"/>
              <a:t>addpermissionpolicy</a:t>
            </a:r>
            <a:endParaRPr lang="en-US" sz="700" dirty="0" smtClean="0"/>
          </a:p>
          <a:p>
            <a:pPr>
              <a:buNone/>
            </a:pPr>
            <a:r>
              <a:rPr lang="en-US" sz="900" b="1" dirty="0" err="1" smtClean="0">
                <a:solidFill>
                  <a:srgbClr val="FFC000"/>
                </a:solidFill>
              </a:rPr>
              <a:t>addsolution</a:t>
            </a:r>
            <a:endParaRPr lang="en-US" sz="700" b="1" dirty="0" smtClean="0">
              <a:solidFill>
                <a:srgbClr val="FFC000"/>
              </a:solidFill>
            </a:endParaRPr>
          </a:p>
          <a:p>
            <a:pPr>
              <a:buNone/>
            </a:pPr>
            <a:r>
              <a:rPr lang="en-US" sz="700" dirty="0" err="1" smtClean="0"/>
              <a:t>addtemplate</a:t>
            </a:r>
            <a:endParaRPr lang="en-US" sz="700" dirty="0" smtClean="0"/>
          </a:p>
          <a:p>
            <a:pPr>
              <a:buNone/>
            </a:pPr>
            <a:r>
              <a:rPr lang="en-US" sz="700" dirty="0" err="1" smtClean="0"/>
              <a:t>adduser</a:t>
            </a:r>
            <a:endParaRPr lang="en-US" sz="700" dirty="0" smtClean="0"/>
          </a:p>
          <a:p>
            <a:pPr>
              <a:buNone/>
            </a:pPr>
            <a:r>
              <a:rPr lang="en-US" sz="700" dirty="0" err="1" smtClean="0"/>
              <a:t>addwppack</a:t>
            </a:r>
            <a:endParaRPr lang="en-US" sz="700" dirty="0" smtClean="0"/>
          </a:p>
          <a:p>
            <a:pPr>
              <a:buNone/>
            </a:pPr>
            <a:r>
              <a:rPr lang="en-US" sz="700" dirty="0" err="1" smtClean="0"/>
              <a:t>addzoneurl</a:t>
            </a:r>
            <a:endParaRPr lang="en-US" sz="700" dirty="0" smtClean="0"/>
          </a:p>
          <a:p>
            <a:pPr>
              <a:buNone/>
            </a:pPr>
            <a:r>
              <a:rPr lang="en-US" sz="700" dirty="0" err="1" smtClean="0"/>
              <a:t>allowuserformwebserviceproxy</a:t>
            </a:r>
            <a:endParaRPr lang="en-US" sz="700" dirty="0" smtClean="0"/>
          </a:p>
          <a:p>
            <a:pPr>
              <a:buNone/>
            </a:pPr>
            <a:r>
              <a:rPr lang="en-US" sz="700" dirty="0" err="1" smtClean="0"/>
              <a:t>allowwebserviceproxy</a:t>
            </a:r>
            <a:endParaRPr lang="en-US" sz="700" dirty="0" smtClean="0"/>
          </a:p>
          <a:p>
            <a:pPr>
              <a:buNone/>
            </a:pPr>
            <a:r>
              <a:rPr lang="en-US" sz="700" dirty="0" err="1" smtClean="0"/>
              <a:t>associatewebapp</a:t>
            </a:r>
            <a:endParaRPr lang="en-US" sz="700" dirty="0" smtClean="0"/>
          </a:p>
          <a:p>
            <a:pPr>
              <a:buNone/>
            </a:pPr>
            <a:r>
              <a:rPr lang="en-US" sz="700" dirty="0" smtClean="0"/>
              <a:t>authentication</a:t>
            </a:r>
          </a:p>
          <a:p>
            <a:pPr>
              <a:buNone/>
            </a:pPr>
            <a:r>
              <a:rPr lang="en-US" sz="900" b="1" dirty="0" smtClean="0">
                <a:solidFill>
                  <a:srgbClr val="FFC000"/>
                </a:solidFill>
              </a:rPr>
              <a:t>backup</a:t>
            </a:r>
            <a:endParaRPr lang="en-US" sz="700" b="1" dirty="0" smtClean="0">
              <a:solidFill>
                <a:srgbClr val="FFC000"/>
              </a:solidFill>
            </a:endParaRPr>
          </a:p>
          <a:p>
            <a:pPr>
              <a:buNone/>
            </a:pPr>
            <a:r>
              <a:rPr lang="en-US" sz="700" dirty="0" err="1" smtClean="0"/>
              <a:t>backuphistory</a:t>
            </a:r>
            <a:endParaRPr lang="en-US" sz="700" dirty="0" smtClean="0"/>
          </a:p>
          <a:p>
            <a:pPr>
              <a:buNone/>
            </a:pPr>
            <a:r>
              <a:rPr lang="en-US" sz="700" dirty="0" err="1" smtClean="0"/>
              <a:t>binddrservice</a:t>
            </a:r>
            <a:endParaRPr lang="en-US" sz="700" dirty="0" smtClean="0"/>
          </a:p>
          <a:p>
            <a:pPr>
              <a:buNone/>
            </a:pPr>
            <a:r>
              <a:rPr lang="en-US" sz="700" dirty="0" err="1" smtClean="0"/>
              <a:t>blockedfilelist</a:t>
            </a:r>
            <a:endParaRPr lang="en-US" sz="700" dirty="0" smtClean="0"/>
          </a:p>
          <a:p>
            <a:pPr>
              <a:buNone/>
            </a:pPr>
            <a:r>
              <a:rPr lang="en-US" sz="700" dirty="0" err="1" smtClean="0"/>
              <a:t>canceldeployment</a:t>
            </a:r>
            <a:endParaRPr lang="en-US" sz="700" dirty="0" smtClean="0"/>
          </a:p>
          <a:p>
            <a:pPr>
              <a:buNone/>
            </a:pPr>
            <a:r>
              <a:rPr lang="en-US" sz="700" dirty="0" err="1" smtClean="0"/>
              <a:t>changepermissionpolicy</a:t>
            </a:r>
            <a:endParaRPr lang="en-US" sz="700" dirty="0" smtClean="0"/>
          </a:p>
          <a:p>
            <a:pPr>
              <a:buNone/>
            </a:pPr>
            <a:r>
              <a:rPr lang="en-US" sz="700" dirty="0" err="1" smtClean="0"/>
              <a:t>copyappbincontent</a:t>
            </a:r>
            <a:endParaRPr lang="en-US" sz="700" dirty="0" smtClean="0"/>
          </a:p>
          <a:p>
            <a:pPr>
              <a:buNone/>
            </a:pPr>
            <a:r>
              <a:rPr lang="en-US" sz="700" dirty="0" err="1" smtClean="0"/>
              <a:t>createadminvs</a:t>
            </a:r>
            <a:endParaRPr lang="en-US" sz="700" dirty="0" smtClean="0"/>
          </a:p>
          <a:p>
            <a:pPr>
              <a:buNone/>
            </a:pPr>
            <a:r>
              <a:rPr lang="en-US" sz="700" dirty="0" err="1" smtClean="0"/>
              <a:t>createcmsmigrationprofile</a:t>
            </a:r>
            <a:endParaRPr lang="en-US" sz="700" dirty="0" smtClean="0"/>
          </a:p>
          <a:p>
            <a:pPr>
              <a:buNone/>
            </a:pPr>
            <a:r>
              <a:rPr lang="en-US" sz="700" dirty="0" err="1" smtClean="0"/>
              <a:t>creategroup</a:t>
            </a:r>
            <a:endParaRPr lang="en-US" sz="700" dirty="0" smtClean="0"/>
          </a:p>
          <a:p>
            <a:pPr>
              <a:buNone/>
            </a:pPr>
            <a:r>
              <a:rPr lang="en-US" sz="900" b="1" dirty="0" err="1" smtClean="0">
                <a:solidFill>
                  <a:srgbClr val="FFC000"/>
                </a:solidFill>
              </a:rPr>
              <a:t>createsite</a:t>
            </a:r>
            <a:endParaRPr lang="en-US" sz="700" b="1" dirty="0" smtClean="0">
              <a:solidFill>
                <a:srgbClr val="FFC000"/>
              </a:solidFill>
            </a:endParaRPr>
          </a:p>
          <a:p>
            <a:pPr>
              <a:buNone/>
            </a:pPr>
            <a:r>
              <a:rPr lang="en-US" sz="700" dirty="0" err="1" smtClean="0"/>
              <a:t>createsiteinnewdb</a:t>
            </a:r>
            <a:endParaRPr lang="en-US" sz="700" dirty="0" smtClean="0"/>
          </a:p>
          <a:p>
            <a:pPr>
              <a:buNone/>
            </a:pPr>
            <a:r>
              <a:rPr lang="en-US" sz="700" dirty="0" err="1" smtClean="0"/>
              <a:t>createssp</a:t>
            </a:r>
            <a:endParaRPr lang="en-US" sz="700" dirty="0" smtClean="0"/>
          </a:p>
          <a:p>
            <a:pPr>
              <a:buNone/>
            </a:pPr>
            <a:r>
              <a:rPr lang="en-US" sz="900" b="1" dirty="0" err="1" smtClean="0">
                <a:solidFill>
                  <a:srgbClr val="FFC000"/>
                </a:solidFill>
              </a:rPr>
              <a:t>createweb</a:t>
            </a:r>
            <a:endParaRPr lang="en-US" sz="700" b="1" dirty="0" smtClean="0">
              <a:solidFill>
                <a:srgbClr val="FFC000"/>
              </a:solidFill>
            </a:endParaRPr>
          </a:p>
          <a:p>
            <a:pPr>
              <a:buNone/>
            </a:pPr>
            <a:r>
              <a:rPr lang="en-US" sz="700" dirty="0" err="1" smtClean="0"/>
              <a:t>databaserepair</a:t>
            </a:r>
            <a:endParaRPr lang="en-US" sz="700" dirty="0" smtClean="0"/>
          </a:p>
          <a:p>
            <a:pPr>
              <a:buNone/>
            </a:pPr>
            <a:r>
              <a:rPr lang="en-US" sz="700" dirty="0" err="1" smtClean="0"/>
              <a:t>deactivatefeature</a:t>
            </a:r>
            <a:endParaRPr lang="en-US" sz="700" dirty="0" smtClean="0"/>
          </a:p>
          <a:p>
            <a:pPr>
              <a:buNone/>
            </a:pPr>
            <a:r>
              <a:rPr lang="en-US" sz="700" dirty="0" err="1" smtClean="0"/>
              <a:t>deactivateformtemplate</a:t>
            </a:r>
            <a:endParaRPr lang="en-US" sz="700" dirty="0" smtClean="0"/>
          </a:p>
          <a:p>
            <a:pPr>
              <a:buNone/>
            </a:pPr>
            <a:r>
              <a:rPr lang="en-US" sz="700" dirty="0" err="1" smtClean="0"/>
              <a:t>deleteadminvs</a:t>
            </a:r>
            <a:endParaRPr lang="en-US" sz="700" dirty="0" smtClean="0"/>
          </a:p>
          <a:p>
            <a:pPr>
              <a:buNone/>
            </a:pPr>
            <a:r>
              <a:rPr lang="en-US" sz="700" dirty="0" err="1" smtClean="0"/>
              <a:t>deletealternatedomain</a:t>
            </a:r>
            <a:endParaRPr lang="en-US" sz="700" dirty="0" smtClean="0"/>
          </a:p>
          <a:p>
            <a:pPr>
              <a:buNone/>
            </a:pPr>
            <a:r>
              <a:rPr lang="en-US" sz="700" dirty="0" err="1" smtClean="0"/>
              <a:t>deletecmsmigrationprofile</a:t>
            </a:r>
            <a:endParaRPr lang="en-US" sz="700" dirty="0" smtClean="0"/>
          </a:p>
          <a:p>
            <a:pPr>
              <a:buNone/>
            </a:pPr>
            <a:r>
              <a:rPr lang="en-US" sz="700" dirty="0" err="1" smtClean="0"/>
              <a:t>deleteconfigdb</a:t>
            </a:r>
            <a:endParaRPr lang="en-US" sz="700" dirty="0" smtClean="0"/>
          </a:p>
          <a:p>
            <a:pPr>
              <a:buNone/>
            </a:pPr>
            <a:r>
              <a:rPr lang="en-US" sz="700" dirty="0" err="1" smtClean="0"/>
              <a:t>deletecontentdb</a:t>
            </a:r>
            <a:endParaRPr lang="en-US" sz="700" dirty="0" smtClean="0"/>
          </a:p>
          <a:p>
            <a:pPr>
              <a:buNone/>
            </a:pPr>
            <a:r>
              <a:rPr lang="en-US" sz="700" dirty="0" err="1" smtClean="0"/>
              <a:t>deletegroup</a:t>
            </a:r>
            <a:endParaRPr lang="en-US" sz="700" dirty="0" smtClean="0"/>
          </a:p>
          <a:p>
            <a:pPr>
              <a:buNone/>
            </a:pPr>
            <a:r>
              <a:rPr lang="en-US" sz="700" dirty="0" err="1" smtClean="0"/>
              <a:t>deletepath</a:t>
            </a:r>
            <a:endParaRPr lang="en-US" sz="700" dirty="0" smtClean="0"/>
          </a:p>
          <a:p>
            <a:pPr>
              <a:buNone/>
            </a:pPr>
            <a:r>
              <a:rPr lang="en-US" sz="700" dirty="0" err="1" smtClean="0"/>
              <a:t>deletepermissionpolicy</a:t>
            </a:r>
            <a:endParaRPr lang="en-US" sz="700" dirty="0" smtClean="0"/>
          </a:p>
          <a:p>
            <a:pPr>
              <a:buNone/>
            </a:pPr>
            <a:r>
              <a:rPr lang="en-US" sz="700" dirty="0" err="1" smtClean="0"/>
              <a:t>deletesite</a:t>
            </a:r>
            <a:endParaRPr lang="en-US" sz="700" dirty="0" smtClean="0"/>
          </a:p>
          <a:p>
            <a:pPr>
              <a:buNone/>
            </a:pPr>
            <a:r>
              <a:rPr lang="en-US" sz="900" b="1" dirty="0" err="1" smtClean="0">
                <a:solidFill>
                  <a:srgbClr val="FFC000"/>
                </a:solidFill>
              </a:rPr>
              <a:t>deletesolution</a:t>
            </a:r>
            <a:endParaRPr lang="en-US" sz="700" b="1" dirty="0" smtClean="0">
              <a:solidFill>
                <a:srgbClr val="FFC000"/>
              </a:solidFill>
            </a:endParaRPr>
          </a:p>
          <a:p>
            <a:pPr>
              <a:buNone/>
            </a:pPr>
            <a:r>
              <a:rPr lang="en-US" sz="700" dirty="0" err="1" smtClean="0"/>
              <a:t>deletessp</a:t>
            </a:r>
            <a:endParaRPr lang="en-US" sz="700" dirty="0" smtClean="0"/>
          </a:p>
          <a:p>
            <a:pPr>
              <a:buNone/>
            </a:pPr>
            <a:r>
              <a:rPr lang="en-US" sz="700" dirty="0" err="1" smtClean="0"/>
              <a:t>deletessptimerjob</a:t>
            </a:r>
            <a:endParaRPr lang="en-US" sz="700" dirty="0" smtClean="0"/>
          </a:p>
          <a:p>
            <a:pPr>
              <a:buNone/>
            </a:pPr>
            <a:r>
              <a:rPr lang="en-US" sz="700" dirty="0" err="1" smtClean="0"/>
              <a:t>deletetemplate</a:t>
            </a:r>
            <a:endParaRPr lang="en-US" sz="700" dirty="0" smtClean="0"/>
          </a:p>
          <a:p>
            <a:pPr>
              <a:buNone/>
            </a:pPr>
            <a:r>
              <a:rPr lang="en-US" sz="700" dirty="0" err="1" smtClean="0"/>
              <a:t>deleteuser</a:t>
            </a:r>
            <a:endParaRPr lang="en-US" sz="700" dirty="0" smtClean="0"/>
          </a:p>
          <a:p>
            <a:pPr>
              <a:buNone/>
            </a:pPr>
            <a:r>
              <a:rPr lang="en-US" sz="700" dirty="0" err="1" smtClean="0"/>
              <a:t>deleteweb</a:t>
            </a:r>
            <a:endParaRPr lang="en-US" sz="700" dirty="0" smtClean="0"/>
          </a:p>
          <a:p>
            <a:pPr>
              <a:buNone/>
            </a:pPr>
            <a:r>
              <a:rPr lang="en-US" sz="700" dirty="0" err="1" smtClean="0"/>
              <a:t>deletewppack</a:t>
            </a:r>
            <a:endParaRPr lang="en-US" sz="700" dirty="0" smtClean="0"/>
          </a:p>
          <a:p>
            <a:pPr>
              <a:buNone/>
            </a:pPr>
            <a:r>
              <a:rPr lang="en-US" sz="700" dirty="0" err="1" smtClean="0"/>
              <a:t>deletezoneurl</a:t>
            </a:r>
            <a:endParaRPr lang="en-US" sz="700" dirty="0" smtClean="0"/>
          </a:p>
          <a:p>
            <a:pPr>
              <a:buNone/>
            </a:pPr>
            <a:r>
              <a:rPr lang="en-US" sz="900" b="1" dirty="0" err="1" smtClean="0">
                <a:solidFill>
                  <a:srgbClr val="FFC000"/>
                </a:solidFill>
              </a:rPr>
              <a:t>deploysolution</a:t>
            </a:r>
            <a:endParaRPr lang="en-US" sz="700" b="1" dirty="0" smtClean="0">
              <a:solidFill>
                <a:srgbClr val="FFC000"/>
              </a:solidFill>
            </a:endParaRPr>
          </a:p>
          <a:p>
            <a:pPr>
              <a:buNone/>
            </a:pPr>
            <a:r>
              <a:rPr lang="en-US" sz="700" dirty="0" err="1" smtClean="0"/>
              <a:t>deploywppack</a:t>
            </a:r>
            <a:endParaRPr lang="en-US" sz="700" dirty="0" smtClean="0"/>
          </a:p>
          <a:p>
            <a:pPr>
              <a:buNone/>
            </a:pPr>
            <a:r>
              <a:rPr lang="en-US" sz="700" dirty="0" err="1" smtClean="0"/>
              <a:t>disablessc</a:t>
            </a:r>
            <a:endParaRPr lang="en-US" sz="700" dirty="0" smtClean="0"/>
          </a:p>
          <a:p>
            <a:pPr>
              <a:buNone/>
            </a:pPr>
            <a:r>
              <a:rPr lang="en-US" sz="700" dirty="0" err="1" smtClean="0"/>
              <a:t>displaysolution</a:t>
            </a:r>
            <a:endParaRPr lang="en-US" sz="700" dirty="0" smtClean="0"/>
          </a:p>
          <a:p>
            <a:pPr>
              <a:buNone/>
            </a:pPr>
            <a:r>
              <a:rPr lang="en-US" sz="700" dirty="0" err="1" smtClean="0"/>
              <a:t>editcmsmigrationprofile</a:t>
            </a:r>
            <a:endParaRPr lang="en-US" sz="700" dirty="0" smtClean="0"/>
          </a:p>
          <a:p>
            <a:pPr>
              <a:buNone/>
            </a:pPr>
            <a:r>
              <a:rPr lang="en-US" sz="700" dirty="0" err="1" smtClean="0"/>
              <a:t>editcontentdeploymentpath</a:t>
            </a:r>
            <a:endParaRPr lang="en-US" sz="700" dirty="0" smtClean="0"/>
          </a:p>
          <a:p>
            <a:pPr>
              <a:buNone/>
            </a:pPr>
            <a:r>
              <a:rPr lang="en-US" sz="900" b="1" dirty="0" err="1" smtClean="0">
                <a:solidFill>
                  <a:srgbClr val="FF0000"/>
                </a:solidFill>
              </a:rPr>
              <a:t>editssp</a:t>
            </a:r>
            <a:endParaRPr lang="en-US" sz="700" b="1" dirty="0" smtClean="0">
              <a:solidFill>
                <a:srgbClr val="FF0000"/>
              </a:solidFill>
            </a:endParaRPr>
          </a:p>
          <a:p>
            <a:pPr>
              <a:buNone/>
            </a:pPr>
            <a:r>
              <a:rPr lang="en-US" sz="700" dirty="0" smtClean="0"/>
              <a:t>email</a:t>
            </a:r>
          </a:p>
          <a:p>
            <a:pPr>
              <a:buNone/>
            </a:pPr>
            <a:r>
              <a:rPr lang="en-US" sz="700" dirty="0" err="1" smtClean="0"/>
              <a:t>enablecmsurlredirect</a:t>
            </a:r>
            <a:endParaRPr lang="en-US" sz="700" dirty="0" smtClean="0"/>
          </a:p>
          <a:p>
            <a:pPr>
              <a:buNone/>
            </a:pPr>
            <a:r>
              <a:rPr lang="en-US" sz="700" dirty="0" err="1" smtClean="0"/>
              <a:t>enablessc</a:t>
            </a:r>
            <a:endParaRPr lang="en-US" sz="700" dirty="0" smtClean="0"/>
          </a:p>
          <a:p>
            <a:pPr>
              <a:buNone/>
            </a:pPr>
            <a:r>
              <a:rPr lang="en-US" sz="700" dirty="0" err="1" smtClean="0"/>
              <a:t>enumalternatedomains</a:t>
            </a:r>
            <a:endParaRPr lang="en-US" sz="700" dirty="0" smtClean="0"/>
          </a:p>
          <a:p>
            <a:pPr>
              <a:buNone/>
            </a:pPr>
            <a:r>
              <a:rPr lang="en-US" sz="700" dirty="0" err="1" smtClean="0"/>
              <a:t>enumcontentdbs</a:t>
            </a:r>
            <a:endParaRPr lang="en-US" sz="700" dirty="0" smtClean="0"/>
          </a:p>
          <a:p>
            <a:pPr>
              <a:buNone/>
            </a:pPr>
            <a:r>
              <a:rPr lang="en-US" sz="700" dirty="0" err="1" smtClean="0"/>
              <a:t>enumdataconnectionfiledependants</a:t>
            </a:r>
            <a:endParaRPr lang="en-US" sz="700" dirty="0" smtClean="0"/>
          </a:p>
          <a:p>
            <a:pPr>
              <a:buNone/>
            </a:pPr>
            <a:r>
              <a:rPr lang="en-US" sz="700" dirty="0" err="1" smtClean="0"/>
              <a:t>enumdataconnectionfiles</a:t>
            </a:r>
            <a:endParaRPr lang="en-US" sz="700" dirty="0" smtClean="0"/>
          </a:p>
          <a:p>
            <a:pPr>
              <a:buNone/>
            </a:pPr>
            <a:r>
              <a:rPr lang="en-US" sz="700" dirty="0" err="1" smtClean="0"/>
              <a:t>enumdeployments</a:t>
            </a:r>
            <a:endParaRPr lang="en-US" sz="700" dirty="0" smtClean="0"/>
          </a:p>
          <a:p>
            <a:pPr>
              <a:buNone/>
            </a:pPr>
            <a:r>
              <a:rPr lang="en-US" sz="700" dirty="0" err="1" smtClean="0"/>
              <a:t>enumexemptuseragents</a:t>
            </a:r>
            <a:endParaRPr lang="en-US" sz="700" dirty="0" smtClean="0"/>
          </a:p>
          <a:p>
            <a:pPr>
              <a:buNone/>
            </a:pPr>
            <a:r>
              <a:rPr lang="en-US" sz="700" dirty="0" err="1" smtClean="0"/>
              <a:t>enumformtemplates</a:t>
            </a:r>
            <a:endParaRPr lang="en-US" sz="700" dirty="0" smtClean="0"/>
          </a:p>
          <a:p>
            <a:pPr>
              <a:buNone/>
            </a:pPr>
            <a:r>
              <a:rPr lang="en-US" sz="700" dirty="0" err="1" smtClean="0"/>
              <a:t>enumgroups</a:t>
            </a:r>
            <a:endParaRPr lang="en-US" sz="700" dirty="0" smtClean="0"/>
          </a:p>
          <a:p>
            <a:pPr>
              <a:buNone/>
            </a:pPr>
            <a:r>
              <a:rPr lang="en-US" sz="700" dirty="0" err="1" smtClean="0"/>
              <a:t>enumroles</a:t>
            </a:r>
            <a:endParaRPr lang="en-US" sz="700" dirty="0" smtClean="0"/>
          </a:p>
          <a:p>
            <a:pPr>
              <a:buNone/>
            </a:pPr>
            <a:r>
              <a:rPr lang="en-US" sz="700" dirty="0" err="1" smtClean="0"/>
              <a:t>enumservices</a:t>
            </a:r>
            <a:endParaRPr lang="en-US" sz="700" dirty="0" smtClean="0"/>
          </a:p>
          <a:p>
            <a:pPr>
              <a:buNone/>
            </a:pPr>
            <a:r>
              <a:rPr lang="en-US" sz="700" dirty="0" err="1" smtClean="0"/>
              <a:t>enumsites</a:t>
            </a:r>
            <a:endParaRPr lang="en-US" sz="700" dirty="0" smtClean="0"/>
          </a:p>
          <a:p>
            <a:pPr>
              <a:buNone/>
            </a:pPr>
            <a:r>
              <a:rPr lang="en-US" sz="700" dirty="0" err="1" smtClean="0"/>
              <a:t>enumsolutions</a:t>
            </a:r>
            <a:endParaRPr lang="en-US" sz="700" dirty="0" smtClean="0"/>
          </a:p>
          <a:p>
            <a:pPr>
              <a:buNone/>
            </a:pPr>
            <a:r>
              <a:rPr lang="en-US" sz="700" dirty="0" err="1" smtClean="0"/>
              <a:t>enumssp</a:t>
            </a:r>
            <a:endParaRPr lang="en-US" sz="700" dirty="0" smtClean="0"/>
          </a:p>
          <a:p>
            <a:pPr>
              <a:buNone/>
            </a:pPr>
            <a:r>
              <a:rPr lang="en-US" sz="700" dirty="0" err="1" smtClean="0"/>
              <a:t>enumssptimerjobs</a:t>
            </a:r>
            <a:endParaRPr lang="en-US" sz="700" dirty="0" smtClean="0"/>
          </a:p>
          <a:p>
            <a:pPr>
              <a:buNone/>
            </a:pPr>
            <a:r>
              <a:rPr lang="en-US" sz="700" dirty="0" err="1" smtClean="0"/>
              <a:t>enumsubwebs</a:t>
            </a:r>
            <a:endParaRPr lang="en-US" sz="700" dirty="0" smtClean="0"/>
          </a:p>
          <a:p>
            <a:pPr>
              <a:buNone/>
            </a:pPr>
            <a:r>
              <a:rPr lang="en-US" sz="700" dirty="0" err="1" smtClean="0"/>
              <a:t>enumtemplates</a:t>
            </a:r>
            <a:endParaRPr lang="en-US" sz="700" dirty="0" smtClean="0"/>
          </a:p>
          <a:p>
            <a:pPr>
              <a:buNone/>
            </a:pPr>
            <a:r>
              <a:rPr lang="en-US" sz="700" dirty="0" err="1" smtClean="0"/>
              <a:t>enumusers</a:t>
            </a:r>
            <a:endParaRPr lang="en-US" sz="700" dirty="0" smtClean="0"/>
          </a:p>
          <a:p>
            <a:pPr>
              <a:buNone/>
            </a:pPr>
            <a:r>
              <a:rPr lang="en-US" sz="700" dirty="0" err="1" smtClean="0"/>
              <a:t>enumwppacks</a:t>
            </a:r>
            <a:endParaRPr lang="en-US" sz="700" dirty="0" smtClean="0"/>
          </a:p>
          <a:p>
            <a:pPr>
              <a:buNone/>
            </a:pPr>
            <a:r>
              <a:rPr lang="en-US" sz="700" dirty="0" err="1" smtClean="0"/>
              <a:t>enumzoneurls</a:t>
            </a:r>
            <a:endParaRPr lang="en-US" sz="700" dirty="0" smtClean="0"/>
          </a:p>
          <a:p>
            <a:pPr>
              <a:buNone/>
            </a:pPr>
            <a:r>
              <a:rPr lang="en-US" sz="900" b="1" dirty="0" err="1" smtClean="0">
                <a:solidFill>
                  <a:srgbClr val="FFC000"/>
                </a:solidFill>
              </a:rPr>
              <a:t>execadmsvcjobs</a:t>
            </a:r>
            <a:endParaRPr lang="en-US" sz="700" b="1" dirty="0" smtClean="0">
              <a:solidFill>
                <a:srgbClr val="FFC000"/>
              </a:solidFill>
            </a:endParaRPr>
          </a:p>
          <a:p>
            <a:pPr>
              <a:buNone/>
            </a:pPr>
            <a:r>
              <a:rPr lang="en-US" sz="900" b="1" dirty="0" smtClean="0">
                <a:solidFill>
                  <a:srgbClr val="FFC000"/>
                </a:solidFill>
              </a:rPr>
              <a:t>export</a:t>
            </a:r>
            <a:endParaRPr lang="en-US" sz="700" b="1" dirty="0" smtClean="0">
              <a:solidFill>
                <a:srgbClr val="FFC000"/>
              </a:solidFill>
            </a:endParaRPr>
          </a:p>
          <a:p>
            <a:pPr>
              <a:buNone/>
            </a:pPr>
            <a:r>
              <a:rPr lang="en-US" sz="900" b="1" dirty="0" err="1" smtClean="0">
                <a:solidFill>
                  <a:srgbClr val="FFC000"/>
                </a:solidFill>
              </a:rPr>
              <a:t>extendvs</a:t>
            </a:r>
            <a:endParaRPr lang="en-US" sz="700" b="1" dirty="0" smtClean="0">
              <a:solidFill>
                <a:srgbClr val="FFC000"/>
              </a:solidFill>
            </a:endParaRPr>
          </a:p>
          <a:p>
            <a:pPr>
              <a:buNone/>
            </a:pPr>
            <a:r>
              <a:rPr lang="en-US" sz="700" dirty="0" err="1" smtClean="0"/>
              <a:t>extendvsinwebfarm</a:t>
            </a:r>
            <a:endParaRPr lang="en-US" sz="700" dirty="0" smtClean="0"/>
          </a:p>
          <a:p>
            <a:pPr>
              <a:buNone/>
            </a:pPr>
            <a:r>
              <a:rPr lang="en-US" sz="700" dirty="0" err="1" smtClean="0"/>
              <a:t>forcedeletelist</a:t>
            </a:r>
            <a:endParaRPr lang="en-US" sz="700" dirty="0" smtClean="0"/>
          </a:p>
          <a:p>
            <a:pPr>
              <a:buNone/>
            </a:pPr>
            <a:r>
              <a:rPr lang="en-US" sz="700" dirty="0" err="1" smtClean="0"/>
              <a:t>formtemplatequiescestatus</a:t>
            </a:r>
            <a:endParaRPr lang="en-US" sz="700" dirty="0" smtClean="0"/>
          </a:p>
          <a:p>
            <a:pPr>
              <a:buNone/>
            </a:pPr>
            <a:r>
              <a:rPr lang="en-US" sz="700" dirty="0" err="1" smtClean="0"/>
              <a:t>getadminport</a:t>
            </a:r>
            <a:endParaRPr lang="en-US" sz="700" dirty="0" smtClean="0"/>
          </a:p>
          <a:p>
            <a:pPr>
              <a:buNone/>
            </a:pPr>
            <a:r>
              <a:rPr lang="en-US" sz="700" dirty="0" err="1" smtClean="0"/>
              <a:t>getdataconnectionfileproperty</a:t>
            </a:r>
            <a:endParaRPr lang="en-US" sz="700" dirty="0" smtClean="0"/>
          </a:p>
          <a:p>
            <a:pPr>
              <a:buNone/>
            </a:pPr>
            <a:r>
              <a:rPr lang="en-US" sz="700" dirty="0" err="1" smtClean="0"/>
              <a:t>getformsserviceproperty</a:t>
            </a:r>
            <a:endParaRPr lang="en-US" sz="700" dirty="0" smtClean="0"/>
          </a:p>
          <a:p>
            <a:pPr>
              <a:buNone/>
            </a:pPr>
            <a:r>
              <a:rPr lang="en-US" sz="700" dirty="0" err="1" smtClean="0"/>
              <a:t>getformtemplateproperty</a:t>
            </a:r>
            <a:endParaRPr lang="en-US" sz="700" dirty="0" smtClean="0"/>
          </a:p>
          <a:p>
            <a:pPr>
              <a:buNone/>
            </a:pPr>
            <a:r>
              <a:rPr lang="en-US" sz="900" b="1" dirty="0" err="1" smtClean="0">
                <a:solidFill>
                  <a:srgbClr val="FFC000"/>
                </a:solidFill>
              </a:rPr>
              <a:t>getproperty</a:t>
            </a:r>
            <a:endParaRPr lang="en-US" sz="700" b="1" dirty="0" smtClean="0">
              <a:solidFill>
                <a:srgbClr val="FFC000"/>
              </a:solidFill>
            </a:endParaRPr>
          </a:p>
          <a:p>
            <a:pPr>
              <a:buNone/>
            </a:pPr>
            <a:r>
              <a:rPr lang="en-US" sz="700" dirty="0" err="1" smtClean="0"/>
              <a:t>getsitedirectoryscanschedule</a:t>
            </a:r>
            <a:endParaRPr lang="en-US" sz="700" dirty="0" smtClean="0"/>
          </a:p>
          <a:p>
            <a:pPr>
              <a:buNone/>
            </a:pPr>
            <a:r>
              <a:rPr lang="en-US" sz="700" dirty="0" err="1" smtClean="0"/>
              <a:t>getsitelock</a:t>
            </a:r>
            <a:endParaRPr lang="en-US" sz="700" dirty="0" smtClean="0"/>
          </a:p>
          <a:p>
            <a:pPr>
              <a:buNone/>
            </a:pPr>
            <a:r>
              <a:rPr lang="en-US" sz="700" dirty="0" err="1" smtClean="0"/>
              <a:t>getsiteuseraccountdirectorypath</a:t>
            </a:r>
            <a:endParaRPr lang="en-US" sz="700" dirty="0" smtClean="0"/>
          </a:p>
          <a:p>
            <a:pPr>
              <a:buNone/>
            </a:pPr>
            <a:r>
              <a:rPr lang="en-US" sz="700" dirty="0" err="1" smtClean="0"/>
              <a:t>geturlzone</a:t>
            </a:r>
            <a:endParaRPr lang="en-US" sz="700" dirty="0" smtClean="0"/>
          </a:p>
          <a:p>
            <a:pPr>
              <a:buNone/>
            </a:pPr>
            <a:r>
              <a:rPr lang="en-US" sz="700" dirty="0" smtClean="0"/>
              <a:t>grantiis7permission</a:t>
            </a:r>
          </a:p>
          <a:p>
            <a:pPr>
              <a:buNone/>
            </a:pPr>
            <a:r>
              <a:rPr lang="en-US" sz="900" b="1" dirty="0" smtClean="0">
                <a:solidFill>
                  <a:srgbClr val="FFC000"/>
                </a:solidFill>
              </a:rPr>
              <a:t>import</a:t>
            </a:r>
            <a:endParaRPr lang="en-US" sz="700" b="1" dirty="0" smtClean="0">
              <a:solidFill>
                <a:srgbClr val="FFC000"/>
              </a:solidFill>
            </a:endParaRPr>
          </a:p>
          <a:p>
            <a:pPr>
              <a:buNone/>
            </a:pPr>
            <a:r>
              <a:rPr lang="en-US" sz="700" dirty="0" err="1" smtClean="0"/>
              <a:t>installfeature</a:t>
            </a:r>
            <a:endParaRPr lang="en-US" sz="700" dirty="0" smtClean="0"/>
          </a:p>
          <a:p>
            <a:pPr>
              <a:buNone/>
            </a:pPr>
            <a:r>
              <a:rPr lang="en-US" sz="700" dirty="0" err="1" smtClean="0"/>
              <a:t>listlogginglevels</a:t>
            </a:r>
            <a:endParaRPr lang="en-US" sz="700" dirty="0" smtClean="0"/>
          </a:p>
          <a:p>
            <a:pPr>
              <a:buNone/>
            </a:pPr>
            <a:r>
              <a:rPr lang="en-US" sz="700" dirty="0" err="1" smtClean="0"/>
              <a:t>listregisteredsecuritytrimmers</a:t>
            </a:r>
            <a:endParaRPr lang="en-US" sz="700" dirty="0" smtClean="0"/>
          </a:p>
          <a:p>
            <a:pPr>
              <a:buNone/>
            </a:pPr>
            <a:r>
              <a:rPr lang="en-US" sz="700" dirty="0" err="1" smtClean="0"/>
              <a:t>localupgradestatus</a:t>
            </a:r>
            <a:endParaRPr lang="en-US" sz="700" dirty="0" smtClean="0"/>
          </a:p>
          <a:p>
            <a:pPr>
              <a:buNone/>
            </a:pPr>
            <a:r>
              <a:rPr lang="en-US" sz="700" dirty="0" err="1" smtClean="0"/>
              <a:t>managepermissionpolicylevel</a:t>
            </a:r>
            <a:endParaRPr lang="en-US" sz="700" dirty="0" smtClean="0"/>
          </a:p>
          <a:p>
            <a:pPr>
              <a:buNone/>
            </a:pPr>
            <a:r>
              <a:rPr lang="en-US" sz="700" dirty="0" err="1" smtClean="0"/>
              <a:t>mergecontentdbs</a:t>
            </a:r>
            <a:endParaRPr lang="en-US" sz="700" dirty="0" smtClean="0"/>
          </a:p>
          <a:p>
            <a:pPr>
              <a:buNone/>
            </a:pPr>
            <a:r>
              <a:rPr lang="en-US" sz="700" dirty="0" err="1" smtClean="0"/>
              <a:t>migrateuser</a:t>
            </a:r>
            <a:endParaRPr lang="en-US" sz="700" dirty="0" smtClean="0"/>
          </a:p>
          <a:p>
            <a:pPr>
              <a:buNone/>
            </a:pPr>
            <a:r>
              <a:rPr lang="en-US" sz="900" b="1" dirty="0" err="1" smtClean="0">
                <a:solidFill>
                  <a:srgbClr val="FF0000"/>
                </a:solidFill>
              </a:rPr>
              <a:t>osearch</a:t>
            </a:r>
            <a:endParaRPr lang="en-US" sz="700" b="1" dirty="0" smtClean="0">
              <a:solidFill>
                <a:srgbClr val="FF0000"/>
              </a:solidFill>
            </a:endParaRPr>
          </a:p>
          <a:p>
            <a:pPr>
              <a:buNone/>
            </a:pPr>
            <a:r>
              <a:rPr lang="en-US" sz="700" dirty="0" err="1" smtClean="0"/>
              <a:t>osearchdiacriticsensitive</a:t>
            </a:r>
            <a:endParaRPr lang="en-US" sz="700" dirty="0" smtClean="0"/>
          </a:p>
          <a:p>
            <a:pPr>
              <a:buNone/>
            </a:pPr>
            <a:r>
              <a:rPr lang="en-US" sz="700" dirty="0" err="1" smtClean="0"/>
              <a:t>preparetomove</a:t>
            </a:r>
            <a:endParaRPr lang="en-US" sz="700" dirty="0" smtClean="0"/>
          </a:p>
          <a:p>
            <a:pPr>
              <a:buNone/>
            </a:pPr>
            <a:r>
              <a:rPr lang="en-US" sz="700" dirty="0" err="1" smtClean="0"/>
              <a:t>profilechangelog</a:t>
            </a:r>
            <a:endParaRPr lang="en-US" sz="700" dirty="0" smtClean="0"/>
          </a:p>
          <a:p>
            <a:pPr>
              <a:buNone/>
            </a:pPr>
            <a:r>
              <a:rPr lang="en-US" sz="700" dirty="0" err="1" smtClean="0"/>
              <a:t>profiledeletehandler</a:t>
            </a:r>
            <a:endParaRPr lang="en-US" sz="700" dirty="0" smtClean="0"/>
          </a:p>
          <a:p>
            <a:pPr>
              <a:buNone/>
            </a:pPr>
            <a:r>
              <a:rPr lang="en-US" sz="700" dirty="0" err="1" smtClean="0"/>
              <a:t>provisionservice</a:t>
            </a:r>
            <a:endParaRPr lang="en-US" sz="700" dirty="0" smtClean="0"/>
          </a:p>
          <a:p>
            <a:pPr>
              <a:buNone/>
            </a:pPr>
            <a:r>
              <a:rPr lang="en-US" sz="700" dirty="0" err="1" smtClean="0"/>
              <a:t>quiescefarm</a:t>
            </a:r>
            <a:endParaRPr lang="en-US" sz="700" dirty="0" smtClean="0"/>
          </a:p>
          <a:p>
            <a:pPr>
              <a:buNone/>
            </a:pPr>
            <a:r>
              <a:rPr lang="en-US" sz="700" dirty="0" err="1" smtClean="0"/>
              <a:t>quiescefarmstatus</a:t>
            </a:r>
            <a:endParaRPr lang="en-US" sz="700" dirty="0" smtClean="0"/>
          </a:p>
          <a:p>
            <a:pPr>
              <a:buNone/>
            </a:pPr>
            <a:r>
              <a:rPr lang="en-US" sz="700" dirty="0" err="1" smtClean="0"/>
              <a:t>quiesceformtemplate</a:t>
            </a:r>
            <a:endParaRPr lang="en-US" sz="700" dirty="0" smtClean="0"/>
          </a:p>
          <a:p>
            <a:pPr>
              <a:buNone/>
            </a:pPr>
            <a:r>
              <a:rPr lang="en-US" sz="700" dirty="0" err="1" smtClean="0"/>
              <a:t>reconvertallformtemplates</a:t>
            </a:r>
            <a:endParaRPr lang="en-US" sz="700" dirty="0" smtClean="0"/>
          </a:p>
          <a:p>
            <a:pPr>
              <a:buNone/>
            </a:pPr>
            <a:r>
              <a:rPr lang="en-US" sz="700" dirty="0" err="1" smtClean="0"/>
              <a:t>refreshdms</a:t>
            </a:r>
            <a:endParaRPr lang="en-US" sz="700" dirty="0" smtClean="0"/>
          </a:p>
          <a:p>
            <a:pPr>
              <a:buNone/>
            </a:pPr>
            <a:r>
              <a:rPr lang="en-US" sz="700" dirty="0" err="1" smtClean="0"/>
              <a:t>refreshsitedms</a:t>
            </a:r>
            <a:endParaRPr lang="en-US" sz="700" dirty="0" smtClean="0"/>
          </a:p>
          <a:p>
            <a:pPr>
              <a:buNone/>
            </a:pPr>
            <a:r>
              <a:rPr lang="en-US" sz="700" dirty="0" err="1" smtClean="0"/>
              <a:t>registersecuritytrimmer</a:t>
            </a:r>
            <a:endParaRPr lang="en-US" sz="700" dirty="0" smtClean="0"/>
          </a:p>
          <a:p>
            <a:pPr>
              <a:buNone/>
            </a:pPr>
            <a:r>
              <a:rPr lang="en-US" sz="700" dirty="0" err="1" smtClean="0"/>
              <a:t>registerwsswriter</a:t>
            </a:r>
            <a:endParaRPr lang="en-US" sz="700" dirty="0" smtClean="0"/>
          </a:p>
          <a:p>
            <a:pPr>
              <a:buNone/>
            </a:pPr>
            <a:r>
              <a:rPr lang="en-US" sz="700" dirty="0" err="1" smtClean="0"/>
              <a:t>removedataconnectionfile</a:t>
            </a:r>
            <a:endParaRPr lang="en-US" sz="700" dirty="0" smtClean="0"/>
          </a:p>
          <a:p>
            <a:pPr>
              <a:buNone/>
            </a:pPr>
            <a:r>
              <a:rPr lang="en-US" sz="700" dirty="0" err="1" smtClean="0"/>
              <a:t>removedrservice</a:t>
            </a:r>
            <a:endParaRPr lang="en-US" sz="700" dirty="0" smtClean="0"/>
          </a:p>
          <a:p>
            <a:pPr>
              <a:buNone/>
            </a:pPr>
            <a:r>
              <a:rPr lang="en-US" sz="700" dirty="0" smtClean="0"/>
              <a:t>remove-</a:t>
            </a:r>
            <a:r>
              <a:rPr lang="en-US" sz="700" dirty="0" err="1" smtClean="0"/>
              <a:t>ecsfiletrustedlocation</a:t>
            </a:r>
            <a:endParaRPr lang="en-US" sz="700" dirty="0" smtClean="0"/>
          </a:p>
          <a:p>
            <a:pPr>
              <a:buNone/>
            </a:pPr>
            <a:r>
              <a:rPr lang="en-US" sz="700" dirty="0" smtClean="0"/>
              <a:t>remove-</a:t>
            </a:r>
            <a:r>
              <a:rPr lang="en-US" sz="700" dirty="0" err="1" smtClean="0"/>
              <a:t>ecssafedataprovider</a:t>
            </a:r>
            <a:endParaRPr lang="en-US" sz="700" dirty="0" smtClean="0"/>
          </a:p>
          <a:p>
            <a:pPr>
              <a:buNone/>
            </a:pPr>
            <a:r>
              <a:rPr lang="en-US" sz="700" dirty="0" smtClean="0"/>
              <a:t>remove-</a:t>
            </a:r>
            <a:r>
              <a:rPr lang="en-US" sz="700" dirty="0" err="1" smtClean="0"/>
              <a:t>ecstrusteddataconnectionlibrary</a:t>
            </a:r>
            <a:endParaRPr lang="en-US" sz="700" dirty="0" smtClean="0"/>
          </a:p>
          <a:p>
            <a:pPr>
              <a:buNone/>
            </a:pPr>
            <a:r>
              <a:rPr lang="en-US" sz="700" dirty="0" smtClean="0"/>
              <a:t>remove-</a:t>
            </a:r>
            <a:r>
              <a:rPr lang="en-US" sz="700" dirty="0" err="1" smtClean="0"/>
              <a:t>ecsuserdefinedfunction</a:t>
            </a:r>
            <a:endParaRPr lang="en-US" sz="700" dirty="0" smtClean="0"/>
          </a:p>
          <a:p>
            <a:pPr>
              <a:buNone/>
            </a:pPr>
            <a:r>
              <a:rPr lang="en-US" sz="700" dirty="0" err="1" smtClean="0"/>
              <a:t>removeexemptuseragent</a:t>
            </a:r>
            <a:endParaRPr lang="en-US" sz="700" dirty="0" smtClean="0"/>
          </a:p>
          <a:p>
            <a:pPr>
              <a:buNone/>
            </a:pPr>
            <a:r>
              <a:rPr lang="en-US" sz="700" dirty="0" err="1" smtClean="0"/>
              <a:t>removeformtemplate</a:t>
            </a:r>
            <a:endParaRPr lang="en-US" sz="700" dirty="0" smtClean="0"/>
          </a:p>
          <a:p>
            <a:pPr>
              <a:buNone/>
            </a:pPr>
            <a:r>
              <a:rPr lang="en-US" sz="700" dirty="0" err="1" smtClean="0"/>
              <a:t>removesolutiondeploymentlock</a:t>
            </a:r>
            <a:endParaRPr lang="en-US" sz="700" dirty="0" smtClean="0"/>
          </a:p>
          <a:p>
            <a:pPr>
              <a:buNone/>
            </a:pPr>
            <a:r>
              <a:rPr lang="en-US" sz="700" dirty="0" err="1" smtClean="0"/>
              <a:t>renameserver</a:t>
            </a:r>
            <a:endParaRPr lang="en-US" sz="700" dirty="0" smtClean="0"/>
          </a:p>
          <a:p>
            <a:pPr>
              <a:buNone/>
            </a:pPr>
            <a:r>
              <a:rPr lang="en-US" sz="700" dirty="0" err="1" smtClean="0"/>
              <a:t>renamesite</a:t>
            </a:r>
            <a:endParaRPr lang="en-US" sz="700" dirty="0" smtClean="0"/>
          </a:p>
          <a:p>
            <a:pPr>
              <a:buNone/>
            </a:pPr>
            <a:r>
              <a:rPr lang="en-US" sz="700" dirty="0" err="1" smtClean="0"/>
              <a:t>renameweb</a:t>
            </a:r>
            <a:endParaRPr lang="en-US" sz="700" dirty="0" smtClean="0"/>
          </a:p>
          <a:p>
            <a:pPr>
              <a:buNone/>
            </a:pPr>
            <a:r>
              <a:rPr lang="en-US" sz="900" b="1" dirty="0" smtClean="0">
                <a:solidFill>
                  <a:srgbClr val="FFC000"/>
                </a:solidFill>
              </a:rPr>
              <a:t>restore</a:t>
            </a:r>
            <a:endParaRPr lang="en-US" sz="700" b="1" dirty="0" smtClean="0">
              <a:solidFill>
                <a:srgbClr val="FFC000"/>
              </a:solidFill>
            </a:endParaRPr>
          </a:p>
          <a:p>
            <a:pPr>
              <a:buNone/>
            </a:pPr>
            <a:r>
              <a:rPr lang="en-US" sz="700" dirty="0" err="1" smtClean="0"/>
              <a:t>restoressp</a:t>
            </a:r>
            <a:endParaRPr lang="en-US" sz="700" dirty="0" smtClean="0"/>
          </a:p>
          <a:p>
            <a:pPr>
              <a:buNone/>
            </a:pPr>
            <a:r>
              <a:rPr lang="en-US" sz="900" b="1" dirty="0" err="1" smtClean="0">
                <a:solidFill>
                  <a:srgbClr val="FFC000"/>
                </a:solidFill>
              </a:rPr>
              <a:t>retractsolution</a:t>
            </a:r>
            <a:endParaRPr lang="en-US" sz="700" b="1" dirty="0" smtClean="0">
              <a:solidFill>
                <a:srgbClr val="FFC000"/>
              </a:solidFill>
            </a:endParaRPr>
          </a:p>
          <a:p>
            <a:pPr>
              <a:buNone/>
            </a:pPr>
            <a:r>
              <a:rPr lang="en-US" sz="700" dirty="0" err="1" smtClean="0"/>
              <a:t>retractwppack</a:t>
            </a:r>
            <a:endParaRPr lang="en-US" sz="700" dirty="0" smtClean="0"/>
          </a:p>
          <a:p>
            <a:pPr>
              <a:buNone/>
            </a:pPr>
            <a:r>
              <a:rPr lang="en-US" sz="700" dirty="0" err="1" smtClean="0"/>
              <a:t>runcmsmigrationprofile</a:t>
            </a:r>
            <a:endParaRPr lang="en-US" sz="700" dirty="0" smtClean="0"/>
          </a:p>
          <a:p>
            <a:pPr>
              <a:buNone/>
            </a:pPr>
            <a:r>
              <a:rPr lang="en-US" sz="700" dirty="0" err="1" smtClean="0"/>
              <a:t>runcontentdeploymentjob</a:t>
            </a:r>
            <a:endParaRPr lang="en-US" sz="700" dirty="0" smtClean="0"/>
          </a:p>
          <a:p>
            <a:pPr>
              <a:buNone/>
            </a:pPr>
            <a:r>
              <a:rPr lang="en-US" sz="700" dirty="0" err="1" smtClean="0"/>
              <a:t>scanforfeatures</a:t>
            </a:r>
            <a:endParaRPr lang="en-US" sz="700" dirty="0" smtClean="0"/>
          </a:p>
          <a:p>
            <a:pPr>
              <a:buNone/>
            </a:pPr>
            <a:r>
              <a:rPr lang="en-US" sz="700" dirty="0" err="1" smtClean="0"/>
              <a:t>setadminport</a:t>
            </a:r>
            <a:endParaRPr lang="en-US" sz="700" dirty="0" smtClean="0"/>
          </a:p>
          <a:p>
            <a:pPr>
              <a:buNone/>
            </a:pPr>
            <a:r>
              <a:rPr lang="en-US" sz="700" dirty="0" err="1" smtClean="0"/>
              <a:t>setapppassword</a:t>
            </a:r>
            <a:endParaRPr lang="en-US" sz="700" dirty="0" smtClean="0"/>
          </a:p>
          <a:p>
            <a:pPr>
              <a:buNone/>
            </a:pPr>
            <a:r>
              <a:rPr lang="en-US" sz="700" dirty="0" err="1" smtClean="0"/>
              <a:t>setbulkworkflowtaskprocessingschedule</a:t>
            </a:r>
            <a:endParaRPr lang="en-US" sz="700" dirty="0" smtClean="0"/>
          </a:p>
          <a:p>
            <a:pPr>
              <a:buNone/>
            </a:pPr>
            <a:r>
              <a:rPr lang="en-US" sz="700" dirty="0" err="1" smtClean="0"/>
              <a:t>setconfigdb</a:t>
            </a:r>
            <a:endParaRPr lang="en-US" sz="700" dirty="0" smtClean="0"/>
          </a:p>
          <a:p>
            <a:pPr>
              <a:buNone/>
            </a:pPr>
            <a:r>
              <a:rPr lang="en-US" sz="700" dirty="0" err="1" smtClean="0"/>
              <a:t>setcontentdeploymentjobschedule</a:t>
            </a:r>
            <a:endParaRPr lang="en-US" sz="700" dirty="0" smtClean="0"/>
          </a:p>
          <a:p>
            <a:pPr>
              <a:buNone/>
            </a:pPr>
            <a:r>
              <a:rPr lang="en-US" sz="700" dirty="0" err="1" smtClean="0"/>
              <a:t>setdataconnectionfileproperty</a:t>
            </a:r>
            <a:endParaRPr lang="en-US" sz="700" dirty="0" smtClean="0"/>
          </a:p>
          <a:p>
            <a:pPr>
              <a:buNone/>
            </a:pPr>
            <a:r>
              <a:rPr lang="en-US" sz="700" dirty="0" err="1" smtClean="0"/>
              <a:t>setdefaultssp</a:t>
            </a:r>
            <a:endParaRPr lang="en-US" sz="700" dirty="0" smtClean="0"/>
          </a:p>
          <a:p>
            <a:pPr>
              <a:buNone/>
            </a:pPr>
            <a:r>
              <a:rPr lang="en-US" sz="700" dirty="0" smtClean="0"/>
              <a:t>set-</a:t>
            </a:r>
            <a:r>
              <a:rPr lang="en-US" sz="700" dirty="0" err="1" smtClean="0"/>
              <a:t>ecsexternaldata</a:t>
            </a:r>
            <a:endParaRPr lang="en-US" sz="700" dirty="0" smtClean="0"/>
          </a:p>
          <a:p>
            <a:pPr>
              <a:buNone/>
            </a:pPr>
            <a:r>
              <a:rPr lang="en-US" sz="700" dirty="0" smtClean="0"/>
              <a:t>set-</a:t>
            </a:r>
            <a:r>
              <a:rPr lang="en-US" sz="700" dirty="0" err="1" smtClean="0"/>
              <a:t>ecsloadbalancing</a:t>
            </a:r>
            <a:endParaRPr lang="en-US" sz="700" dirty="0" smtClean="0"/>
          </a:p>
          <a:p>
            <a:pPr>
              <a:buNone/>
            </a:pPr>
            <a:r>
              <a:rPr lang="en-US" sz="700" dirty="0" smtClean="0"/>
              <a:t>set-</a:t>
            </a:r>
            <a:r>
              <a:rPr lang="en-US" sz="700" dirty="0" err="1" smtClean="0"/>
              <a:t>ecsmemoryutilization</a:t>
            </a:r>
            <a:endParaRPr lang="en-US" sz="700" dirty="0" smtClean="0"/>
          </a:p>
          <a:p>
            <a:pPr>
              <a:buNone/>
            </a:pPr>
            <a:r>
              <a:rPr lang="en-US" sz="900" b="1" dirty="0" smtClean="0">
                <a:solidFill>
                  <a:srgbClr val="FF0000"/>
                </a:solidFill>
              </a:rPr>
              <a:t>set-</a:t>
            </a:r>
            <a:r>
              <a:rPr lang="en-US" sz="900" b="1" dirty="0" err="1" smtClean="0">
                <a:solidFill>
                  <a:srgbClr val="FF0000"/>
                </a:solidFill>
              </a:rPr>
              <a:t>ecssecurity</a:t>
            </a:r>
            <a:endParaRPr lang="en-US" sz="700" b="1" dirty="0" smtClean="0">
              <a:solidFill>
                <a:srgbClr val="FF0000"/>
              </a:solidFill>
            </a:endParaRPr>
          </a:p>
          <a:p>
            <a:pPr>
              <a:buNone/>
            </a:pPr>
            <a:r>
              <a:rPr lang="en-US" sz="700" dirty="0" smtClean="0"/>
              <a:t>set-</a:t>
            </a:r>
            <a:r>
              <a:rPr lang="en-US" sz="700" dirty="0" err="1" smtClean="0"/>
              <a:t>ecssessionmanagement</a:t>
            </a:r>
            <a:endParaRPr lang="en-US" sz="700" dirty="0" smtClean="0"/>
          </a:p>
          <a:p>
            <a:pPr>
              <a:buNone/>
            </a:pPr>
            <a:r>
              <a:rPr lang="en-US" sz="700" dirty="0" smtClean="0"/>
              <a:t>set-</a:t>
            </a:r>
            <a:r>
              <a:rPr lang="en-US" sz="700" dirty="0" err="1" smtClean="0"/>
              <a:t>ecsworkbookcache</a:t>
            </a:r>
            <a:endParaRPr lang="en-US" sz="700" dirty="0" smtClean="0"/>
          </a:p>
          <a:p>
            <a:pPr>
              <a:buNone/>
            </a:pPr>
            <a:r>
              <a:rPr lang="en-US" sz="700" dirty="0" err="1" smtClean="0"/>
              <a:t>setformsserviceproperty</a:t>
            </a:r>
            <a:endParaRPr lang="en-US" sz="700" dirty="0" smtClean="0"/>
          </a:p>
          <a:p>
            <a:pPr>
              <a:buNone/>
            </a:pPr>
            <a:r>
              <a:rPr lang="en-US" sz="700" dirty="0" err="1" smtClean="0"/>
              <a:t>setformtemplateproperty</a:t>
            </a:r>
            <a:endParaRPr lang="en-US" sz="700" dirty="0" smtClean="0"/>
          </a:p>
          <a:p>
            <a:pPr>
              <a:buNone/>
            </a:pPr>
            <a:r>
              <a:rPr lang="en-US" sz="700" dirty="0" err="1" smtClean="0"/>
              <a:t>setholdschedule</a:t>
            </a:r>
            <a:endParaRPr lang="en-US" sz="700" dirty="0" smtClean="0"/>
          </a:p>
          <a:p>
            <a:pPr>
              <a:buNone/>
            </a:pPr>
            <a:r>
              <a:rPr lang="en-US" sz="700" dirty="0" err="1" smtClean="0"/>
              <a:t>setlogginglevel</a:t>
            </a:r>
            <a:endParaRPr lang="en-US" sz="700" dirty="0" smtClean="0"/>
          </a:p>
          <a:p>
            <a:pPr>
              <a:buNone/>
            </a:pPr>
            <a:r>
              <a:rPr lang="en-US" sz="700" dirty="0" err="1" smtClean="0"/>
              <a:t>setpolicyschedule</a:t>
            </a:r>
            <a:endParaRPr lang="en-US" sz="700" dirty="0" smtClean="0"/>
          </a:p>
          <a:p>
            <a:pPr>
              <a:buNone/>
            </a:pPr>
            <a:r>
              <a:rPr lang="en-US" sz="900" b="1" dirty="0" err="1" smtClean="0">
                <a:solidFill>
                  <a:srgbClr val="FFC000"/>
                </a:solidFill>
              </a:rPr>
              <a:t>setproperty</a:t>
            </a:r>
            <a:endParaRPr lang="en-US" sz="700" b="1" dirty="0" smtClean="0">
              <a:solidFill>
                <a:srgbClr val="FFC000"/>
              </a:solidFill>
            </a:endParaRPr>
          </a:p>
          <a:p>
            <a:pPr>
              <a:buNone/>
            </a:pPr>
            <a:r>
              <a:rPr lang="en-US" sz="700" dirty="0" err="1" smtClean="0"/>
              <a:t>setrecordsrepositoryschedule</a:t>
            </a:r>
            <a:endParaRPr lang="en-US" sz="700" dirty="0" smtClean="0"/>
          </a:p>
          <a:p>
            <a:pPr>
              <a:buNone/>
            </a:pPr>
            <a:r>
              <a:rPr lang="en-US" sz="700" dirty="0" err="1" smtClean="0"/>
              <a:t>setsearchandprocessschedule</a:t>
            </a:r>
            <a:endParaRPr lang="en-US" sz="700" dirty="0" smtClean="0"/>
          </a:p>
          <a:p>
            <a:pPr>
              <a:buNone/>
            </a:pPr>
            <a:r>
              <a:rPr lang="en-US" sz="700" dirty="0" err="1" smtClean="0"/>
              <a:t>setsharedwebserviceauthn</a:t>
            </a:r>
            <a:endParaRPr lang="en-US" sz="700" dirty="0" smtClean="0"/>
          </a:p>
          <a:p>
            <a:pPr>
              <a:buNone/>
            </a:pPr>
            <a:r>
              <a:rPr lang="en-US" sz="700" dirty="0" err="1" smtClean="0"/>
              <a:t>setsitedirectoryscanschedule</a:t>
            </a:r>
            <a:endParaRPr lang="en-US" sz="700" dirty="0" smtClean="0"/>
          </a:p>
          <a:p>
            <a:pPr>
              <a:buNone/>
            </a:pPr>
            <a:r>
              <a:rPr lang="en-US" sz="700" dirty="0" err="1" smtClean="0"/>
              <a:t>setsitelock</a:t>
            </a:r>
            <a:endParaRPr lang="en-US" sz="700" dirty="0" smtClean="0"/>
          </a:p>
          <a:p>
            <a:pPr>
              <a:buNone/>
            </a:pPr>
            <a:r>
              <a:rPr lang="en-US" sz="700" dirty="0" err="1" smtClean="0"/>
              <a:t>setsiteuseraccountdirectorypath</a:t>
            </a:r>
            <a:endParaRPr lang="en-US" sz="700" dirty="0" smtClean="0"/>
          </a:p>
          <a:p>
            <a:pPr>
              <a:buNone/>
            </a:pPr>
            <a:r>
              <a:rPr lang="en-US" sz="700" dirty="0" err="1" smtClean="0"/>
              <a:t>setsspport</a:t>
            </a:r>
            <a:endParaRPr lang="en-US" sz="700" dirty="0" smtClean="0"/>
          </a:p>
          <a:p>
            <a:pPr>
              <a:buNone/>
            </a:pPr>
            <a:r>
              <a:rPr lang="en-US" sz="700" dirty="0" err="1" smtClean="0"/>
              <a:t>setworkflowconfig</a:t>
            </a:r>
            <a:endParaRPr lang="en-US" sz="700" dirty="0" smtClean="0"/>
          </a:p>
          <a:p>
            <a:pPr>
              <a:buNone/>
            </a:pPr>
            <a:r>
              <a:rPr lang="en-US" sz="700" dirty="0" err="1" smtClean="0"/>
              <a:t>siteowner</a:t>
            </a:r>
            <a:endParaRPr lang="en-US" sz="700" dirty="0" smtClean="0"/>
          </a:p>
          <a:p>
            <a:pPr>
              <a:buNone/>
            </a:pPr>
            <a:r>
              <a:rPr lang="en-US" sz="900" b="1" dirty="0" err="1" smtClean="0">
                <a:solidFill>
                  <a:srgbClr val="FF0000"/>
                </a:solidFill>
              </a:rPr>
              <a:t>spsearch</a:t>
            </a:r>
            <a:endParaRPr lang="en-US" sz="700" b="1" dirty="0" smtClean="0">
              <a:solidFill>
                <a:srgbClr val="FF0000"/>
              </a:solidFill>
            </a:endParaRPr>
          </a:p>
          <a:p>
            <a:pPr>
              <a:buNone/>
            </a:pPr>
            <a:r>
              <a:rPr lang="en-US" sz="700" dirty="0" err="1" smtClean="0"/>
              <a:t>spsearchdiacriticsensitive</a:t>
            </a:r>
            <a:endParaRPr lang="en-US" sz="700" dirty="0" smtClean="0"/>
          </a:p>
          <a:p>
            <a:pPr>
              <a:buNone/>
            </a:pPr>
            <a:r>
              <a:rPr lang="en-US" sz="700" dirty="0" smtClean="0"/>
              <a:t>sync</a:t>
            </a:r>
          </a:p>
          <a:p>
            <a:pPr>
              <a:buNone/>
            </a:pPr>
            <a:r>
              <a:rPr lang="en-US" sz="700" dirty="0" err="1" smtClean="0"/>
              <a:t>syncsolution</a:t>
            </a:r>
            <a:endParaRPr lang="en-US" sz="700" dirty="0" smtClean="0"/>
          </a:p>
          <a:p>
            <a:pPr>
              <a:buNone/>
            </a:pPr>
            <a:r>
              <a:rPr lang="en-US" sz="700" dirty="0" err="1" smtClean="0"/>
              <a:t>trimauditlog</a:t>
            </a:r>
            <a:endParaRPr lang="en-US" sz="700" dirty="0" smtClean="0"/>
          </a:p>
          <a:p>
            <a:pPr>
              <a:buNone/>
            </a:pPr>
            <a:r>
              <a:rPr lang="en-US" sz="700" dirty="0" err="1" smtClean="0"/>
              <a:t>unextendvs</a:t>
            </a:r>
            <a:endParaRPr lang="en-US" sz="700" dirty="0" smtClean="0"/>
          </a:p>
          <a:p>
            <a:pPr>
              <a:buNone/>
            </a:pPr>
            <a:r>
              <a:rPr lang="en-US" sz="700" dirty="0" err="1" smtClean="0"/>
              <a:t>uninstallfeature</a:t>
            </a:r>
            <a:endParaRPr lang="en-US" sz="700" dirty="0" smtClean="0"/>
          </a:p>
          <a:p>
            <a:pPr>
              <a:buNone/>
            </a:pPr>
            <a:r>
              <a:rPr lang="en-US" sz="700" dirty="0" err="1" smtClean="0"/>
              <a:t>unquiescefarm</a:t>
            </a:r>
            <a:endParaRPr lang="en-US" sz="700" dirty="0" smtClean="0"/>
          </a:p>
          <a:p>
            <a:pPr>
              <a:buNone/>
            </a:pPr>
            <a:r>
              <a:rPr lang="en-US" sz="700" dirty="0" err="1" smtClean="0"/>
              <a:t>unquiesceformtemplate</a:t>
            </a:r>
            <a:endParaRPr lang="en-US" sz="700" dirty="0" smtClean="0"/>
          </a:p>
          <a:p>
            <a:pPr>
              <a:buNone/>
            </a:pPr>
            <a:r>
              <a:rPr lang="en-US" sz="700" dirty="0" err="1" smtClean="0"/>
              <a:t>unregistersecuritytrimmer</a:t>
            </a:r>
            <a:endParaRPr lang="en-US" sz="700" dirty="0" smtClean="0"/>
          </a:p>
          <a:p>
            <a:pPr>
              <a:buNone/>
            </a:pPr>
            <a:r>
              <a:rPr lang="en-US" sz="700" dirty="0" err="1" smtClean="0"/>
              <a:t>unregisterwsswriter</a:t>
            </a:r>
            <a:endParaRPr lang="en-US" sz="700" dirty="0" smtClean="0"/>
          </a:p>
          <a:p>
            <a:pPr>
              <a:buNone/>
            </a:pPr>
            <a:r>
              <a:rPr lang="en-US" sz="900" b="1" dirty="0" err="1" smtClean="0">
                <a:solidFill>
                  <a:srgbClr val="FF0000"/>
                </a:solidFill>
              </a:rPr>
              <a:t>updateaccountpassword</a:t>
            </a:r>
            <a:endParaRPr lang="en-US" sz="700" b="1" dirty="0" smtClean="0">
              <a:solidFill>
                <a:srgbClr val="FF0000"/>
              </a:solidFill>
            </a:endParaRPr>
          </a:p>
          <a:p>
            <a:pPr>
              <a:buNone/>
            </a:pPr>
            <a:r>
              <a:rPr lang="en-US" sz="700" dirty="0" err="1" smtClean="0"/>
              <a:t>updatealerttemplates</a:t>
            </a:r>
            <a:endParaRPr lang="en-US" sz="700" dirty="0" smtClean="0"/>
          </a:p>
          <a:p>
            <a:pPr>
              <a:buNone/>
            </a:pPr>
            <a:r>
              <a:rPr lang="en-US" sz="900" b="1" dirty="0" err="1" smtClean="0">
                <a:solidFill>
                  <a:srgbClr val="FF0000"/>
                </a:solidFill>
              </a:rPr>
              <a:t>updatefarmcredentials</a:t>
            </a:r>
            <a:endParaRPr lang="en-US" sz="700" b="1" dirty="0" smtClean="0">
              <a:solidFill>
                <a:srgbClr val="FF0000"/>
              </a:solidFill>
            </a:endParaRPr>
          </a:p>
          <a:p>
            <a:pPr>
              <a:buNone/>
            </a:pPr>
            <a:r>
              <a:rPr lang="en-US" sz="700" dirty="0" smtClean="0"/>
              <a:t>upgrade</a:t>
            </a:r>
          </a:p>
          <a:p>
            <a:pPr>
              <a:buNone/>
            </a:pPr>
            <a:r>
              <a:rPr lang="en-US" sz="700" dirty="0" err="1" smtClean="0"/>
              <a:t>upgradeformtemplate</a:t>
            </a:r>
            <a:endParaRPr lang="en-US" sz="700" dirty="0" smtClean="0"/>
          </a:p>
          <a:p>
            <a:pPr>
              <a:buNone/>
            </a:pPr>
            <a:r>
              <a:rPr lang="en-US" sz="900" b="1" dirty="0" err="1" smtClean="0">
                <a:solidFill>
                  <a:srgbClr val="FFC000"/>
                </a:solidFill>
              </a:rPr>
              <a:t>upgradesolution</a:t>
            </a:r>
            <a:endParaRPr lang="en-US" sz="700" b="1" dirty="0" smtClean="0">
              <a:solidFill>
                <a:srgbClr val="FFC000"/>
              </a:solidFill>
            </a:endParaRPr>
          </a:p>
          <a:p>
            <a:pPr>
              <a:buNone/>
            </a:pPr>
            <a:r>
              <a:rPr lang="en-US" sz="700" dirty="0" err="1" smtClean="0"/>
              <a:t>upgradetargetwebapplication</a:t>
            </a:r>
            <a:endParaRPr lang="en-US" sz="700" dirty="0" smtClean="0"/>
          </a:p>
          <a:p>
            <a:pPr>
              <a:buNone/>
            </a:pPr>
            <a:r>
              <a:rPr lang="en-US" sz="700" dirty="0" err="1" smtClean="0"/>
              <a:t>uploadformtemplate</a:t>
            </a:r>
            <a:endParaRPr lang="en-US" sz="700" dirty="0" smtClean="0"/>
          </a:p>
          <a:p>
            <a:pPr>
              <a:buNone/>
            </a:pPr>
            <a:r>
              <a:rPr lang="en-US" sz="700" dirty="0" err="1" smtClean="0"/>
              <a:t>userrole</a:t>
            </a:r>
            <a:endParaRPr lang="en-US" sz="700" dirty="0" smtClean="0"/>
          </a:p>
          <a:p>
            <a:pPr>
              <a:buNone/>
            </a:pPr>
            <a:r>
              <a:rPr lang="en-US" sz="700" dirty="0" err="1" smtClean="0"/>
              <a:t>verifyformtemplate</a:t>
            </a:r>
            <a:endParaRPr lang="en-US" sz="7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553200"/>
          </a:xfrm>
        </p:spPr>
        <p:txBody>
          <a:bodyPr lIns="0" tIns="0" rIns="0" bIns="0" numCol="4">
            <a:noAutofit/>
          </a:bodyPr>
          <a:lstStyle/>
          <a:p>
            <a:pPr>
              <a:buNone/>
            </a:pPr>
            <a:r>
              <a:rPr lang="en-US" sz="900" b="1" dirty="0" err="1" smtClean="0">
                <a:solidFill>
                  <a:srgbClr val="FFC000"/>
                </a:solidFill>
              </a:rPr>
              <a:t>gl-addaudiencerule</a:t>
            </a:r>
            <a:endParaRPr lang="en-US" sz="700" b="1" dirty="0" smtClean="0">
              <a:solidFill>
                <a:srgbClr val="FFC000"/>
              </a:solidFill>
            </a:endParaRPr>
          </a:p>
          <a:p>
            <a:pPr>
              <a:buNone/>
            </a:pPr>
            <a:r>
              <a:rPr lang="en-US" sz="700" dirty="0" err="1" smtClean="0"/>
              <a:t>gl-addavailablesitetemplate</a:t>
            </a:r>
            <a:endParaRPr lang="en-US" sz="700" dirty="0" smtClean="0"/>
          </a:p>
          <a:p>
            <a:pPr>
              <a:buNone/>
            </a:pPr>
            <a:r>
              <a:rPr lang="en-US" sz="700" dirty="0" err="1" smtClean="0"/>
              <a:t>gl-addeventreceiver</a:t>
            </a:r>
            <a:endParaRPr lang="en-US" sz="700" dirty="0" smtClean="0"/>
          </a:p>
          <a:p>
            <a:pPr>
              <a:buNone/>
            </a:pPr>
            <a:r>
              <a:rPr lang="en-US" sz="700" dirty="0" err="1" smtClean="0"/>
              <a:t>gl-addlist</a:t>
            </a:r>
            <a:endParaRPr lang="en-US" sz="700" dirty="0" smtClean="0"/>
          </a:p>
          <a:p>
            <a:pPr>
              <a:buNone/>
            </a:pPr>
            <a:r>
              <a:rPr lang="en-US" sz="900" b="1" dirty="0" err="1" smtClean="0">
                <a:solidFill>
                  <a:srgbClr val="FFC000"/>
                </a:solidFill>
              </a:rPr>
              <a:t>gl-addlistitem</a:t>
            </a:r>
            <a:endParaRPr lang="en-US" sz="900" b="1" dirty="0" smtClean="0">
              <a:solidFill>
                <a:srgbClr val="FFC000"/>
              </a:solidFill>
            </a:endParaRPr>
          </a:p>
          <a:p>
            <a:pPr>
              <a:buNone/>
            </a:pPr>
            <a:r>
              <a:rPr lang="en-US" sz="700" dirty="0" err="1" smtClean="0"/>
              <a:t>gl-addlistviewwebpart</a:t>
            </a:r>
            <a:endParaRPr lang="en-US" sz="700" dirty="0" smtClean="0"/>
          </a:p>
          <a:p>
            <a:pPr>
              <a:buNone/>
            </a:pPr>
            <a:r>
              <a:rPr lang="en-US" sz="700" dirty="0" err="1" smtClean="0"/>
              <a:t>gl-addnavigationnode</a:t>
            </a:r>
            <a:endParaRPr lang="en-US" sz="700" dirty="0" smtClean="0"/>
          </a:p>
          <a:p>
            <a:pPr>
              <a:buNone/>
            </a:pPr>
            <a:r>
              <a:rPr lang="en-US" sz="700" dirty="0" err="1" smtClean="0"/>
              <a:t>gl-addsearchrule</a:t>
            </a:r>
            <a:endParaRPr lang="en-US" sz="700" dirty="0" smtClean="0"/>
          </a:p>
          <a:p>
            <a:pPr>
              <a:buNone/>
            </a:pPr>
            <a:r>
              <a:rPr lang="en-US" sz="700" dirty="0" err="1" smtClean="0"/>
              <a:t>gl-addsiteadmin</a:t>
            </a:r>
            <a:endParaRPr lang="en-US" sz="700" dirty="0" smtClean="0"/>
          </a:p>
          <a:p>
            <a:pPr>
              <a:buNone/>
            </a:pPr>
            <a:r>
              <a:rPr lang="en-US" sz="700" dirty="0" smtClean="0"/>
              <a:t>gl-adduser2</a:t>
            </a:r>
          </a:p>
          <a:p>
            <a:pPr>
              <a:buNone/>
            </a:pPr>
            <a:r>
              <a:rPr lang="en-US" sz="700" dirty="0" err="1" smtClean="0"/>
              <a:t>gl-adduserpolicyforwebapp</a:t>
            </a:r>
            <a:endParaRPr lang="en-US" sz="700" dirty="0" smtClean="0"/>
          </a:p>
          <a:p>
            <a:pPr>
              <a:buNone/>
            </a:pPr>
            <a:r>
              <a:rPr lang="en-US" sz="700" dirty="0" err="1" smtClean="0"/>
              <a:t>gl-applytheme</a:t>
            </a:r>
            <a:endParaRPr lang="en-US" sz="700" dirty="0" smtClean="0"/>
          </a:p>
          <a:p>
            <a:pPr>
              <a:buNone/>
            </a:pPr>
            <a:r>
              <a:rPr lang="en-US" sz="700" dirty="0" err="1" smtClean="0"/>
              <a:t>gl-applyupgradeareaurlmappings</a:t>
            </a:r>
            <a:endParaRPr lang="en-US" sz="700" dirty="0" smtClean="0"/>
          </a:p>
          <a:p>
            <a:pPr>
              <a:buNone/>
            </a:pPr>
            <a:r>
              <a:rPr lang="en-US" sz="900" b="1" dirty="0" err="1" smtClean="0">
                <a:solidFill>
                  <a:srgbClr val="FFC000"/>
                </a:solidFill>
              </a:rPr>
              <a:t>gl</a:t>
            </a:r>
            <a:r>
              <a:rPr lang="en-US" sz="900" b="1" dirty="0" smtClean="0">
                <a:solidFill>
                  <a:srgbClr val="FFC000"/>
                </a:solidFill>
              </a:rPr>
              <a:t>-backup</a:t>
            </a:r>
          </a:p>
          <a:p>
            <a:pPr>
              <a:buNone/>
            </a:pPr>
            <a:r>
              <a:rPr lang="en-US" sz="900" b="1" dirty="0" err="1" smtClean="0">
                <a:solidFill>
                  <a:srgbClr val="FFC000"/>
                </a:solidFill>
              </a:rPr>
              <a:t>gl-backupsites</a:t>
            </a:r>
            <a:endParaRPr lang="en-US" sz="900" b="1" dirty="0" smtClean="0">
              <a:solidFill>
                <a:srgbClr val="FFC000"/>
              </a:solidFill>
            </a:endParaRPr>
          </a:p>
          <a:p>
            <a:pPr>
              <a:buNone/>
            </a:pPr>
            <a:r>
              <a:rPr lang="en-US" sz="700" dirty="0" err="1" smtClean="0"/>
              <a:t>gl-connecttoportalsite</a:t>
            </a:r>
            <a:endParaRPr lang="en-US" sz="700" dirty="0" smtClean="0"/>
          </a:p>
          <a:p>
            <a:pPr>
              <a:buNone/>
            </a:pPr>
            <a:r>
              <a:rPr lang="en-US" sz="900" b="1" dirty="0" err="1" smtClean="0">
                <a:solidFill>
                  <a:srgbClr val="FFC000"/>
                </a:solidFill>
              </a:rPr>
              <a:t>gl-convertsubsitetositecollection</a:t>
            </a:r>
            <a:endParaRPr lang="en-US" sz="900" b="1" dirty="0" smtClean="0">
              <a:solidFill>
                <a:srgbClr val="FFC000"/>
              </a:solidFill>
            </a:endParaRPr>
          </a:p>
          <a:p>
            <a:pPr>
              <a:buNone/>
            </a:pPr>
            <a:r>
              <a:rPr lang="en-US" sz="700" dirty="0" err="1" smtClean="0"/>
              <a:t>gl-copycontenttypes</a:t>
            </a:r>
            <a:endParaRPr lang="en-US" sz="700" dirty="0" smtClean="0"/>
          </a:p>
          <a:p>
            <a:pPr>
              <a:buNone/>
            </a:pPr>
            <a:r>
              <a:rPr lang="en-US" sz="700" dirty="0" err="1" smtClean="0"/>
              <a:t>gl-copylist</a:t>
            </a:r>
            <a:endParaRPr lang="en-US" sz="700" dirty="0" smtClean="0"/>
          </a:p>
          <a:p>
            <a:pPr>
              <a:buNone/>
            </a:pPr>
            <a:r>
              <a:rPr lang="en-US" sz="700" dirty="0" err="1" smtClean="0"/>
              <a:t>gl-copylistitem</a:t>
            </a:r>
            <a:endParaRPr lang="en-US" sz="700" dirty="0" smtClean="0"/>
          </a:p>
          <a:p>
            <a:pPr>
              <a:buNone/>
            </a:pPr>
            <a:r>
              <a:rPr lang="en-US" sz="700" dirty="0" err="1" smtClean="0"/>
              <a:t>gl-copylistsecurity</a:t>
            </a:r>
            <a:endParaRPr lang="en-US" sz="700" dirty="0" smtClean="0"/>
          </a:p>
          <a:p>
            <a:pPr>
              <a:buNone/>
            </a:pPr>
            <a:r>
              <a:rPr lang="en-US" sz="700" dirty="0" err="1" smtClean="0"/>
              <a:t>gl-copynavigation</a:t>
            </a:r>
            <a:endParaRPr lang="en-US" sz="700" dirty="0" smtClean="0"/>
          </a:p>
          <a:p>
            <a:pPr>
              <a:buNone/>
            </a:pPr>
            <a:r>
              <a:rPr lang="en-US" sz="700" dirty="0" err="1" smtClean="0"/>
              <a:t>gl-createaudience</a:t>
            </a:r>
            <a:endParaRPr lang="en-US" sz="700" dirty="0" smtClean="0"/>
          </a:p>
          <a:p>
            <a:pPr>
              <a:buNone/>
            </a:pPr>
            <a:r>
              <a:rPr lang="en-US" sz="700" dirty="0" err="1" smtClean="0"/>
              <a:t>gl-createcontentdb</a:t>
            </a:r>
            <a:endParaRPr lang="en-US" sz="700" dirty="0" smtClean="0"/>
          </a:p>
          <a:p>
            <a:pPr>
              <a:buNone/>
            </a:pPr>
            <a:r>
              <a:rPr lang="en-US" sz="700" dirty="0" err="1" smtClean="0"/>
              <a:t>gl-createpublishingpage</a:t>
            </a:r>
            <a:endParaRPr lang="en-US" sz="700" dirty="0" smtClean="0"/>
          </a:p>
          <a:p>
            <a:pPr>
              <a:buNone/>
            </a:pPr>
            <a:r>
              <a:rPr lang="en-US" sz="700" dirty="0" err="1" smtClean="0"/>
              <a:t>gl-createquotatemplate</a:t>
            </a:r>
            <a:endParaRPr lang="en-US" sz="700" dirty="0" smtClean="0"/>
          </a:p>
          <a:p>
            <a:pPr>
              <a:buNone/>
            </a:pPr>
            <a:r>
              <a:rPr lang="en-US" sz="700" dirty="0" err="1" smtClean="0"/>
              <a:t>gl-createsearchscope</a:t>
            </a:r>
            <a:endParaRPr lang="en-US" sz="700" dirty="0" smtClean="0"/>
          </a:p>
          <a:p>
            <a:pPr>
              <a:buNone/>
            </a:pPr>
            <a:r>
              <a:rPr lang="en-US" sz="900" b="1" dirty="0" err="1" smtClean="0">
                <a:solidFill>
                  <a:srgbClr val="FFC000"/>
                </a:solidFill>
              </a:rPr>
              <a:t>gl-createsiteindb</a:t>
            </a:r>
            <a:endParaRPr lang="en-US" sz="900" b="1" dirty="0" smtClean="0">
              <a:solidFill>
                <a:srgbClr val="FFC000"/>
              </a:solidFill>
            </a:endParaRPr>
          </a:p>
          <a:p>
            <a:pPr>
              <a:buNone/>
            </a:pPr>
            <a:r>
              <a:rPr lang="en-US" sz="900" b="1" dirty="0" err="1" smtClean="0">
                <a:solidFill>
                  <a:srgbClr val="FFC000"/>
                </a:solidFill>
              </a:rPr>
              <a:t>gl-createwebapp</a:t>
            </a:r>
            <a:endParaRPr lang="en-US" sz="900" b="1" dirty="0" smtClean="0">
              <a:solidFill>
                <a:srgbClr val="FFC000"/>
              </a:solidFill>
            </a:endParaRPr>
          </a:p>
          <a:p>
            <a:pPr>
              <a:buNone/>
            </a:pPr>
            <a:r>
              <a:rPr lang="en-US" sz="700" dirty="0" err="1" smtClean="0"/>
              <a:t>gl-deleteallusers</a:t>
            </a:r>
            <a:endParaRPr lang="en-US" sz="700" dirty="0" smtClean="0"/>
          </a:p>
          <a:p>
            <a:pPr>
              <a:buNone/>
            </a:pPr>
            <a:r>
              <a:rPr lang="en-US" sz="700" dirty="0" err="1" smtClean="0"/>
              <a:t>gl-deleteaudience</a:t>
            </a:r>
            <a:endParaRPr lang="en-US" sz="700" dirty="0" smtClean="0"/>
          </a:p>
          <a:p>
            <a:pPr>
              <a:buNone/>
            </a:pPr>
            <a:r>
              <a:rPr lang="en-US" sz="700" dirty="0" err="1" smtClean="0"/>
              <a:t>gl-deleteeventreceiver</a:t>
            </a:r>
            <a:endParaRPr lang="en-US" sz="700" dirty="0" smtClean="0"/>
          </a:p>
          <a:p>
            <a:pPr>
              <a:buNone/>
            </a:pPr>
            <a:r>
              <a:rPr lang="en-US" sz="700" dirty="0" err="1" smtClean="0"/>
              <a:t>gl-deletelist</a:t>
            </a:r>
            <a:endParaRPr lang="en-US" sz="700" dirty="0" smtClean="0"/>
          </a:p>
          <a:p>
            <a:pPr>
              <a:buNone/>
            </a:pPr>
            <a:r>
              <a:rPr lang="en-US" sz="700" dirty="0" err="1" smtClean="0"/>
              <a:t>gl-deletelistfield</a:t>
            </a:r>
            <a:endParaRPr lang="en-US" sz="700" dirty="0" smtClean="0"/>
          </a:p>
          <a:p>
            <a:pPr>
              <a:buNone/>
            </a:pPr>
            <a:r>
              <a:rPr lang="en-US" sz="700" dirty="0" err="1" smtClean="0"/>
              <a:t>gl-deletelistitem</a:t>
            </a:r>
            <a:endParaRPr lang="en-US" sz="700" dirty="0" smtClean="0"/>
          </a:p>
          <a:p>
            <a:pPr>
              <a:buNone/>
            </a:pPr>
            <a:r>
              <a:rPr lang="en-US" sz="700" dirty="0" err="1" smtClean="0"/>
              <a:t>gl-deletelistview</a:t>
            </a:r>
            <a:endParaRPr lang="en-US" sz="700" dirty="0" smtClean="0"/>
          </a:p>
          <a:p>
            <a:pPr>
              <a:buNone/>
            </a:pPr>
            <a:r>
              <a:rPr lang="en-US" sz="700" dirty="0" smtClean="0"/>
              <a:t>gl-deleteweb2</a:t>
            </a:r>
          </a:p>
          <a:p>
            <a:pPr>
              <a:buNone/>
            </a:pPr>
            <a:r>
              <a:rPr lang="en-US" sz="700" dirty="0" err="1" smtClean="0"/>
              <a:t>gl-deletewebapp</a:t>
            </a:r>
            <a:endParaRPr lang="en-US" sz="700" dirty="0" smtClean="0"/>
          </a:p>
          <a:p>
            <a:pPr>
              <a:buNone/>
            </a:pPr>
            <a:r>
              <a:rPr lang="en-US" sz="700" dirty="0" err="1" smtClean="0"/>
              <a:t>gl-disableuserpermissionforwebapp</a:t>
            </a:r>
            <a:endParaRPr lang="en-US" sz="700" dirty="0" smtClean="0"/>
          </a:p>
          <a:p>
            <a:pPr>
              <a:buNone/>
            </a:pPr>
            <a:r>
              <a:rPr lang="en-US" sz="700" dirty="0" err="1" smtClean="0"/>
              <a:t>gl-editprofileproperty</a:t>
            </a:r>
            <a:endParaRPr lang="en-US" sz="700" dirty="0" smtClean="0"/>
          </a:p>
          <a:p>
            <a:pPr>
              <a:buNone/>
            </a:pPr>
            <a:r>
              <a:rPr lang="en-US" sz="700" dirty="0" err="1" smtClean="0"/>
              <a:t>gl-editquotatemplate</a:t>
            </a:r>
            <a:endParaRPr lang="en-US" sz="700" dirty="0" smtClean="0"/>
          </a:p>
          <a:p>
            <a:pPr>
              <a:buNone/>
            </a:pPr>
            <a:r>
              <a:rPr lang="en-US" sz="700" dirty="0" err="1" smtClean="0"/>
              <a:t>gl-enableuserpermissionforwebapp</a:t>
            </a:r>
            <a:endParaRPr lang="en-US" sz="700" dirty="0" smtClean="0"/>
          </a:p>
          <a:p>
            <a:pPr>
              <a:buNone/>
            </a:pPr>
            <a:r>
              <a:rPr lang="en-US" sz="700" dirty="0" err="1" smtClean="0"/>
              <a:t>gl-enumaudiencerules</a:t>
            </a:r>
            <a:endParaRPr lang="en-US" sz="700" dirty="0" smtClean="0"/>
          </a:p>
          <a:p>
            <a:pPr>
              <a:buNone/>
            </a:pPr>
            <a:r>
              <a:rPr lang="en-US" sz="700" dirty="0" err="1" smtClean="0"/>
              <a:t>gl-enumavailablepagelayouts</a:t>
            </a:r>
            <a:endParaRPr lang="en-US" sz="700" dirty="0" smtClean="0"/>
          </a:p>
          <a:p>
            <a:pPr>
              <a:buNone/>
            </a:pPr>
            <a:r>
              <a:rPr lang="en-US" sz="700" dirty="0" err="1" smtClean="0"/>
              <a:t>gl-enumavailablesitetemplates</a:t>
            </a:r>
            <a:endParaRPr lang="en-US" sz="700" dirty="0" smtClean="0"/>
          </a:p>
          <a:p>
            <a:pPr>
              <a:buNone/>
            </a:pPr>
            <a:r>
              <a:rPr lang="en-US" sz="700" dirty="0" err="1" smtClean="0"/>
              <a:t>gl-enumeffectivebaseperms</a:t>
            </a:r>
            <a:endParaRPr lang="en-US" sz="700" dirty="0" smtClean="0"/>
          </a:p>
          <a:p>
            <a:pPr>
              <a:buNone/>
            </a:pPr>
            <a:r>
              <a:rPr lang="en-US" sz="900" b="1" dirty="0" err="1" smtClean="0">
                <a:solidFill>
                  <a:srgbClr val="FFC000"/>
                </a:solidFill>
              </a:rPr>
              <a:t>gl-enumemailenabledlists</a:t>
            </a:r>
            <a:endParaRPr lang="en-US" sz="700" b="1" dirty="0" smtClean="0">
              <a:solidFill>
                <a:srgbClr val="FFC000"/>
              </a:solidFill>
            </a:endParaRPr>
          </a:p>
          <a:p>
            <a:pPr>
              <a:buNone/>
            </a:pPr>
            <a:r>
              <a:rPr lang="en-US" sz="700" dirty="0" err="1" smtClean="0"/>
              <a:t>gl-enumeventreceivers</a:t>
            </a:r>
            <a:endParaRPr lang="en-US" sz="700" dirty="0" smtClean="0"/>
          </a:p>
          <a:p>
            <a:pPr>
              <a:buNone/>
            </a:pPr>
            <a:r>
              <a:rPr lang="en-US" sz="700" dirty="0" err="1" smtClean="0"/>
              <a:t>gl-enumfeatures</a:t>
            </a:r>
            <a:endParaRPr lang="en-US" sz="700" dirty="0" smtClean="0"/>
          </a:p>
          <a:p>
            <a:pPr>
              <a:buNone/>
            </a:pPr>
            <a:r>
              <a:rPr lang="en-US" sz="700" dirty="0" err="1" smtClean="0"/>
              <a:t>gl-enuminstalledsitetemplates</a:t>
            </a:r>
            <a:endParaRPr lang="en-US" sz="700" dirty="0" smtClean="0"/>
          </a:p>
          <a:p>
            <a:pPr>
              <a:buNone/>
            </a:pPr>
            <a:r>
              <a:rPr lang="en-US" sz="700" dirty="0" err="1" smtClean="0"/>
              <a:t>gl-enumnavigation</a:t>
            </a:r>
            <a:endParaRPr lang="en-US" sz="700" dirty="0" smtClean="0"/>
          </a:p>
          <a:p>
            <a:pPr>
              <a:buNone/>
            </a:pPr>
            <a:r>
              <a:rPr lang="en-US" sz="700" dirty="0" err="1" smtClean="0"/>
              <a:t>gl-enumpagewebparts</a:t>
            </a:r>
            <a:endParaRPr lang="en-US" sz="700" dirty="0" smtClean="0"/>
          </a:p>
          <a:p>
            <a:pPr>
              <a:buNone/>
            </a:pPr>
            <a:r>
              <a:rPr lang="en-US" sz="700" dirty="0" err="1" smtClean="0"/>
              <a:t>gl-enumprofileprivacypolicies</a:t>
            </a:r>
            <a:endParaRPr lang="en-US" sz="700" dirty="0" smtClean="0"/>
          </a:p>
          <a:p>
            <a:pPr>
              <a:buNone/>
            </a:pPr>
            <a:r>
              <a:rPr lang="en-US" sz="700" dirty="0" err="1" smtClean="0"/>
              <a:t>gl-enumprofileproperties</a:t>
            </a:r>
            <a:endParaRPr lang="en-US" sz="700" dirty="0" smtClean="0"/>
          </a:p>
          <a:p>
            <a:pPr>
              <a:buNone/>
            </a:pPr>
            <a:r>
              <a:rPr lang="en-US" sz="700" dirty="0" err="1" smtClean="0"/>
              <a:t>gl-enumtimerjobdefinitions</a:t>
            </a:r>
            <a:endParaRPr lang="en-US" sz="700" dirty="0" smtClean="0"/>
          </a:p>
          <a:p>
            <a:pPr>
              <a:buNone/>
            </a:pPr>
            <a:r>
              <a:rPr lang="en-US" sz="700" dirty="0" err="1" smtClean="0"/>
              <a:t>gl-enumunghostedfiles</a:t>
            </a:r>
            <a:endParaRPr lang="en-US" sz="700" dirty="0" smtClean="0"/>
          </a:p>
          <a:p>
            <a:pPr>
              <a:buNone/>
            </a:pPr>
            <a:r>
              <a:rPr lang="en-US" sz="700" dirty="0" err="1" smtClean="0"/>
              <a:t>gl-enumwelcomepages</a:t>
            </a:r>
            <a:endParaRPr lang="en-US" sz="700" dirty="0" smtClean="0"/>
          </a:p>
          <a:p>
            <a:pPr>
              <a:buNone/>
            </a:pPr>
            <a:r>
              <a:rPr lang="en-US" sz="700" dirty="0" err="1" smtClean="0"/>
              <a:t>gl-exportcontenttypes</a:t>
            </a:r>
            <a:endParaRPr lang="en-US" sz="700" dirty="0" smtClean="0"/>
          </a:p>
          <a:p>
            <a:pPr>
              <a:buNone/>
            </a:pPr>
            <a:r>
              <a:rPr lang="en-US" sz="900" b="1" dirty="0" err="1" smtClean="0">
                <a:solidFill>
                  <a:srgbClr val="FFC000"/>
                </a:solidFill>
              </a:rPr>
              <a:t>gl-exportlist</a:t>
            </a:r>
            <a:endParaRPr lang="en-US" sz="900" b="1" dirty="0" smtClean="0">
              <a:solidFill>
                <a:srgbClr val="FFC000"/>
              </a:solidFill>
            </a:endParaRPr>
          </a:p>
          <a:p>
            <a:pPr>
              <a:buNone/>
            </a:pPr>
            <a:r>
              <a:rPr lang="en-US" sz="700" dirty="0" err="1" smtClean="0"/>
              <a:t>gl-exportlistfield</a:t>
            </a:r>
            <a:endParaRPr lang="en-US" sz="700" dirty="0" smtClean="0"/>
          </a:p>
          <a:p>
            <a:pPr>
              <a:buNone/>
            </a:pPr>
            <a:r>
              <a:rPr lang="en-US" sz="700" dirty="0" err="1" smtClean="0"/>
              <a:t>gl-exportlistfolder</a:t>
            </a:r>
            <a:endParaRPr lang="en-US" sz="700" dirty="0" smtClean="0"/>
          </a:p>
          <a:p>
            <a:pPr>
              <a:buNone/>
            </a:pPr>
            <a:r>
              <a:rPr lang="en-US" sz="900" b="1" dirty="0" err="1" smtClean="0">
                <a:solidFill>
                  <a:srgbClr val="FFC000"/>
                </a:solidFill>
              </a:rPr>
              <a:t>gl-exportlistitem</a:t>
            </a:r>
            <a:endParaRPr lang="en-US" sz="900" b="1" dirty="0" smtClean="0">
              <a:solidFill>
                <a:srgbClr val="FFC000"/>
              </a:solidFill>
            </a:endParaRPr>
          </a:p>
          <a:p>
            <a:pPr>
              <a:buNone/>
            </a:pPr>
            <a:r>
              <a:rPr lang="en-US" sz="900" b="1" dirty="0" smtClean="0">
                <a:solidFill>
                  <a:srgbClr val="FFC000"/>
                </a:solidFill>
              </a:rPr>
              <a:t>gl-exportlistitem2</a:t>
            </a:r>
          </a:p>
          <a:p>
            <a:pPr>
              <a:buNone/>
            </a:pPr>
            <a:r>
              <a:rPr lang="en-US" sz="700" dirty="0" err="1" smtClean="0"/>
              <a:t>gl-exportlistsecurity</a:t>
            </a:r>
            <a:endParaRPr lang="en-US" sz="700" dirty="0" smtClean="0"/>
          </a:p>
          <a:p>
            <a:pPr>
              <a:buNone/>
            </a:pPr>
            <a:r>
              <a:rPr lang="en-US" sz="700" dirty="0" err="1" smtClean="0"/>
              <a:t>gl-exportsitecolumns</a:t>
            </a:r>
            <a:endParaRPr lang="en-US" sz="700" dirty="0" smtClean="0"/>
          </a:p>
          <a:p>
            <a:pPr>
              <a:buNone/>
            </a:pPr>
            <a:r>
              <a:rPr lang="en-US" sz="700" dirty="0" err="1" smtClean="0"/>
              <a:t>gl-extendwebapp</a:t>
            </a:r>
            <a:endParaRPr lang="en-US" sz="700" dirty="0" smtClean="0"/>
          </a:p>
          <a:p>
            <a:pPr>
              <a:buNone/>
            </a:pPr>
            <a:r>
              <a:rPr lang="en-US" sz="700" dirty="0" err="1" smtClean="0"/>
              <a:t>gl-fixpagecontact</a:t>
            </a:r>
            <a:endParaRPr lang="en-US" sz="700" dirty="0" smtClean="0"/>
          </a:p>
          <a:p>
            <a:pPr>
              <a:buNone/>
            </a:pPr>
            <a:r>
              <a:rPr lang="en-US" sz="900" b="1" dirty="0" err="1" smtClean="0">
                <a:solidFill>
                  <a:srgbClr val="FFC000"/>
                </a:solidFill>
              </a:rPr>
              <a:t>gl-fixpublishingpagespagelayouturl</a:t>
            </a:r>
            <a:endParaRPr lang="en-US" sz="700" b="1" dirty="0" smtClean="0">
              <a:solidFill>
                <a:srgbClr val="FFC000"/>
              </a:solidFill>
            </a:endParaRPr>
          </a:p>
          <a:p>
            <a:pPr>
              <a:buNone/>
            </a:pPr>
            <a:r>
              <a:rPr lang="en-US" sz="700" dirty="0" err="1" smtClean="0"/>
              <a:t>gl-fixvariationrelationships</a:t>
            </a:r>
            <a:endParaRPr lang="en-US" sz="700" dirty="0" smtClean="0"/>
          </a:p>
          <a:p>
            <a:pPr>
              <a:buNone/>
            </a:pPr>
            <a:r>
              <a:rPr lang="en-US" sz="700" dirty="0" smtClean="0"/>
              <a:t>gl-gen2003to2007profilepropertymap</a:t>
            </a:r>
          </a:p>
          <a:p>
            <a:pPr>
              <a:buNone/>
            </a:pPr>
            <a:r>
              <a:rPr lang="en-US" sz="700" dirty="0" err="1" smtClean="0"/>
              <a:t>gl-getjobinfo</a:t>
            </a:r>
            <a:endParaRPr lang="en-US" sz="700" dirty="0" smtClean="0"/>
          </a:p>
          <a:p>
            <a:pPr>
              <a:buNone/>
            </a:pPr>
            <a:r>
              <a:rPr lang="en-US" sz="700" dirty="0" err="1" smtClean="0"/>
              <a:t>gl-getjobinfos</a:t>
            </a:r>
            <a:endParaRPr lang="en-US" sz="700" dirty="0" smtClean="0"/>
          </a:p>
          <a:p>
            <a:pPr>
              <a:buNone/>
            </a:pPr>
            <a:r>
              <a:rPr lang="en-US" sz="700" dirty="0" err="1" smtClean="0"/>
              <a:t>gl-getlistschemaxml</a:t>
            </a:r>
            <a:endParaRPr lang="en-US" sz="700" dirty="0" smtClean="0"/>
          </a:p>
          <a:p>
            <a:pPr>
              <a:buNone/>
            </a:pPr>
            <a:r>
              <a:rPr lang="en-US" sz="900" b="1" dirty="0" smtClean="0">
                <a:solidFill>
                  <a:srgbClr val="FFC000"/>
                </a:solidFill>
              </a:rPr>
              <a:t>gl-import2</a:t>
            </a:r>
          </a:p>
          <a:p>
            <a:pPr>
              <a:buNone/>
            </a:pPr>
            <a:r>
              <a:rPr lang="en-US" sz="900" b="1" dirty="0" err="1" smtClean="0">
                <a:solidFill>
                  <a:srgbClr val="FFC000"/>
                </a:solidFill>
              </a:rPr>
              <a:t>gl-importlist</a:t>
            </a:r>
            <a:endParaRPr lang="en-US" sz="900" b="1" dirty="0" smtClean="0">
              <a:solidFill>
                <a:srgbClr val="FFC000"/>
              </a:solidFill>
            </a:endParaRPr>
          </a:p>
          <a:p>
            <a:pPr>
              <a:buNone/>
            </a:pPr>
            <a:r>
              <a:rPr lang="en-US" sz="700" dirty="0" err="1" smtClean="0"/>
              <a:t>gl-importlistfield</a:t>
            </a:r>
            <a:endParaRPr lang="en-US" sz="700" dirty="0" smtClean="0"/>
          </a:p>
          <a:p>
            <a:pPr>
              <a:buNone/>
            </a:pPr>
            <a:r>
              <a:rPr lang="en-US" sz="700" dirty="0" err="1" smtClean="0"/>
              <a:t>gl-importlistfolder</a:t>
            </a:r>
            <a:endParaRPr lang="en-US" sz="700" dirty="0" smtClean="0"/>
          </a:p>
          <a:p>
            <a:pPr>
              <a:buNone/>
            </a:pPr>
            <a:r>
              <a:rPr lang="en-US" sz="700" dirty="0" err="1" smtClean="0"/>
              <a:t>gl-importlistitem</a:t>
            </a:r>
            <a:endParaRPr lang="en-US" sz="700" dirty="0" smtClean="0"/>
          </a:p>
          <a:p>
            <a:pPr>
              <a:buNone/>
            </a:pPr>
            <a:r>
              <a:rPr lang="en-US" sz="700" dirty="0" err="1" smtClean="0"/>
              <a:t>gl-importlistsecurity</a:t>
            </a:r>
            <a:endParaRPr lang="en-US" sz="700" dirty="0" smtClean="0"/>
          </a:p>
          <a:p>
            <a:pPr>
              <a:buNone/>
            </a:pPr>
            <a:r>
              <a:rPr lang="en-US" sz="700" dirty="0" err="1" smtClean="0"/>
              <a:t>gl-importprofileproperties</a:t>
            </a:r>
            <a:endParaRPr lang="en-US" sz="700" dirty="0" smtClean="0"/>
          </a:p>
          <a:p>
            <a:pPr>
              <a:buNone/>
            </a:pPr>
            <a:r>
              <a:rPr lang="en-US" sz="700" dirty="0" err="1" smtClean="0"/>
              <a:t>gl-importsitecolumns</a:t>
            </a:r>
            <a:endParaRPr lang="en-US" sz="700" dirty="0" smtClean="0"/>
          </a:p>
          <a:p>
            <a:pPr>
              <a:buNone/>
            </a:pPr>
            <a:r>
              <a:rPr lang="en-US" sz="700" dirty="0" err="1" smtClean="0"/>
              <a:t>gl-listaudiencetargeting</a:t>
            </a:r>
            <a:endParaRPr lang="en-US" sz="700" dirty="0" smtClean="0"/>
          </a:p>
          <a:p>
            <a:pPr>
              <a:buNone/>
            </a:pPr>
            <a:r>
              <a:rPr lang="en-US" sz="700" dirty="0" err="1" smtClean="0"/>
              <a:t>gl-managecontentdbsettings</a:t>
            </a:r>
            <a:endParaRPr lang="en-US" sz="700" dirty="0" smtClean="0"/>
          </a:p>
          <a:p>
            <a:pPr>
              <a:buNone/>
            </a:pPr>
            <a:r>
              <a:rPr lang="en-US" sz="700" dirty="0" smtClean="0"/>
              <a:t>gl-migrate2003profilesto2007</a:t>
            </a:r>
          </a:p>
          <a:p>
            <a:pPr>
              <a:buNone/>
            </a:pPr>
            <a:r>
              <a:rPr lang="en-US" sz="700" dirty="0" err="1" smtClean="0"/>
              <a:t>gl-movesite</a:t>
            </a:r>
            <a:endParaRPr lang="en-US" sz="700" dirty="0" smtClean="0"/>
          </a:p>
          <a:p>
            <a:pPr>
              <a:buNone/>
            </a:pPr>
            <a:r>
              <a:rPr lang="en-US" sz="700" dirty="0" err="1" smtClean="0"/>
              <a:t>gl-moveweb</a:t>
            </a:r>
            <a:endParaRPr lang="en-US" sz="700" dirty="0" smtClean="0"/>
          </a:p>
          <a:p>
            <a:pPr>
              <a:buNone/>
            </a:pPr>
            <a:r>
              <a:rPr lang="en-US" sz="700" dirty="0" err="1" smtClean="0"/>
              <a:t>gl-movewebpart</a:t>
            </a:r>
            <a:endParaRPr lang="en-US" sz="700" dirty="0" smtClean="0"/>
          </a:p>
          <a:p>
            <a:pPr>
              <a:buNone/>
            </a:pPr>
            <a:r>
              <a:rPr lang="en-US" sz="700" dirty="0" err="1" smtClean="0"/>
              <a:t>gl-mysitesettings</a:t>
            </a:r>
            <a:endParaRPr lang="en-US" sz="700" dirty="0" smtClean="0"/>
          </a:p>
          <a:p>
            <a:pPr>
              <a:buNone/>
            </a:pPr>
            <a:r>
              <a:rPr lang="en-US" sz="700" dirty="0" err="1" smtClean="0"/>
              <a:t>gl-propagatecontenttype</a:t>
            </a:r>
            <a:endParaRPr lang="en-US" sz="700" dirty="0" smtClean="0"/>
          </a:p>
          <a:p>
            <a:pPr>
              <a:buNone/>
            </a:pPr>
            <a:r>
              <a:rPr lang="en-US" sz="900" b="1" dirty="0" err="1" smtClean="0">
                <a:solidFill>
                  <a:srgbClr val="FFC000"/>
                </a:solidFill>
              </a:rPr>
              <a:t>gl-publishitems</a:t>
            </a:r>
            <a:endParaRPr lang="en-US" sz="900" b="1" dirty="0" smtClean="0">
              <a:solidFill>
                <a:srgbClr val="FFC000"/>
              </a:solidFill>
            </a:endParaRPr>
          </a:p>
          <a:p>
            <a:pPr>
              <a:buNone/>
            </a:pPr>
            <a:r>
              <a:rPr lang="en-US" sz="700" dirty="0" err="1" smtClean="0"/>
              <a:t>gl-reghostfile</a:t>
            </a:r>
            <a:endParaRPr lang="en-US" sz="700" dirty="0" smtClean="0"/>
          </a:p>
          <a:p>
            <a:pPr>
              <a:buNone/>
            </a:pPr>
            <a:r>
              <a:rPr lang="en-US" sz="700" dirty="0" err="1" smtClean="0"/>
              <a:t>gl-removeavailablesitetemplate</a:t>
            </a:r>
            <a:endParaRPr lang="en-US" sz="700" dirty="0" smtClean="0"/>
          </a:p>
          <a:p>
            <a:pPr>
              <a:buNone/>
            </a:pPr>
            <a:r>
              <a:rPr lang="en-US" sz="700" dirty="0" err="1" smtClean="0"/>
              <a:t>gl-repairsitecollectionimportedfromsubsite</a:t>
            </a:r>
            <a:endParaRPr lang="en-US" sz="700" dirty="0" smtClean="0"/>
          </a:p>
          <a:p>
            <a:pPr>
              <a:buNone/>
            </a:pPr>
            <a:r>
              <a:rPr lang="en-US" sz="700" dirty="0" err="1" smtClean="0"/>
              <a:t>gl-replacefieldvalues</a:t>
            </a:r>
            <a:endParaRPr lang="en-US" sz="700" dirty="0" smtClean="0"/>
          </a:p>
          <a:p>
            <a:pPr>
              <a:buNone/>
            </a:pPr>
            <a:r>
              <a:rPr lang="en-US" sz="700" dirty="0" err="1" smtClean="0"/>
              <a:t>gl-replacewebpartcontent</a:t>
            </a:r>
            <a:endParaRPr lang="en-US" sz="700" dirty="0" smtClean="0"/>
          </a:p>
          <a:p>
            <a:pPr>
              <a:buNone/>
            </a:pPr>
            <a:r>
              <a:rPr lang="en-US" sz="700" dirty="0" err="1" smtClean="0"/>
              <a:t>gl-retargetcontentquerywebpart</a:t>
            </a:r>
            <a:endParaRPr lang="en-US" sz="700" dirty="0" smtClean="0"/>
          </a:p>
          <a:p>
            <a:pPr>
              <a:buNone/>
            </a:pPr>
            <a:r>
              <a:rPr lang="en-US" sz="700" dirty="0" err="1" smtClean="0"/>
              <a:t>gl-retargetgroupedlistingswebpart</a:t>
            </a:r>
            <a:endParaRPr lang="en-US" sz="700" dirty="0" smtClean="0"/>
          </a:p>
          <a:p>
            <a:pPr>
              <a:buNone/>
            </a:pPr>
            <a:r>
              <a:rPr lang="en-US" sz="700" dirty="0" err="1" smtClean="0"/>
              <a:t>gl-runprofileimportjob</a:t>
            </a:r>
            <a:endParaRPr lang="en-US" sz="700" dirty="0" smtClean="0"/>
          </a:p>
          <a:p>
            <a:pPr>
              <a:buNone/>
            </a:pPr>
            <a:r>
              <a:rPr lang="en-US" sz="700" dirty="0" err="1" smtClean="0"/>
              <a:t>gl-runtimerjob</a:t>
            </a:r>
            <a:endParaRPr lang="en-US" sz="700" dirty="0" smtClean="0"/>
          </a:p>
          <a:p>
            <a:pPr>
              <a:buNone/>
            </a:pPr>
            <a:r>
              <a:rPr lang="en-US" sz="700" dirty="0" err="1" smtClean="0"/>
              <a:t>gl-setallowaccesstoonlinegallery</a:t>
            </a:r>
            <a:endParaRPr lang="en-US" sz="700" dirty="0" smtClean="0"/>
          </a:p>
          <a:p>
            <a:pPr>
              <a:buNone/>
            </a:pPr>
            <a:r>
              <a:rPr lang="en-US" sz="700" dirty="0" err="1" smtClean="0"/>
              <a:t>gl-setanonymousaccess</a:t>
            </a:r>
            <a:endParaRPr lang="en-US" sz="700" dirty="0" smtClean="0"/>
          </a:p>
          <a:p>
            <a:pPr>
              <a:buNone/>
            </a:pPr>
            <a:r>
              <a:rPr lang="en-US" sz="700" dirty="0" err="1" smtClean="0"/>
              <a:t>gl-setaudiencecompilationschedule</a:t>
            </a:r>
            <a:endParaRPr lang="en-US" sz="700" dirty="0" smtClean="0"/>
          </a:p>
          <a:p>
            <a:pPr>
              <a:buNone/>
            </a:pPr>
            <a:r>
              <a:rPr lang="en-US" sz="700" dirty="0" err="1" smtClean="0"/>
              <a:t>gl-setauditsettings</a:t>
            </a:r>
            <a:endParaRPr lang="en-US" sz="700" dirty="0" smtClean="0"/>
          </a:p>
          <a:p>
            <a:pPr>
              <a:buNone/>
            </a:pPr>
            <a:r>
              <a:rPr lang="en-US" sz="700" dirty="0" err="1" smtClean="0"/>
              <a:t>gl-setjobschedule</a:t>
            </a:r>
            <a:endParaRPr lang="en-US" sz="700" dirty="0" smtClean="0"/>
          </a:p>
          <a:p>
            <a:pPr>
              <a:buNone/>
            </a:pPr>
            <a:r>
              <a:rPr lang="en-US" sz="700" dirty="0" err="1" smtClean="0"/>
              <a:t>gl-setlistcontenttypes</a:t>
            </a:r>
            <a:endParaRPr lang="en-US" sz="700" dirty="0" smtClean="0"/>
          </a:p>
          <a:p>
            <a:pPr>
              <a:buNone/>
            </a:pPr>
            <a:r>
              <a:rPr lang="en-US" sz="700" dirty="0" err="1" smtClean="0"/>
              <a:t>gl-setlocalsitedirectory</a:t>
            </a:r>
            <a:endParaRPr lang="en-US" sz="700" dirty="0" smtClean="0"/>
          </a:p>
          <a:p>
            <a:pPr>
              <a:buNone/>
            </a:pPr>
            <a:r>
              <a:rPr lang="en-US" sz="700" dirty="0" err="1" smtClean="0"/>
              <a:t>gl-setmastersitedirectory</a:t>
            </a:r>
            <a:endParaRPr lang="en-US" sz="700" dirty="0" smtClean="0"/>
          </a:p>
          <a:p>
            <a:pPr>
              <a:buNone/>
            </a:pPr>
            <a:r>
              <a:rPr lang="en-US" sz="700" dirty="0" err="1" smtClean="0"/>
              <a:t>gl-setmetadata</a:t>
            </a:r>
            <a:endParaRPr lang="en-US" sz="700" dirty="0" smtClean="0"/>
          </a:p>
          <a:p>
            <a:pPr>
              <a:buNone/>
            </a:pPr>
            <a:r>
              <a:rPr lang="en-US" sz="700" dirty="0" err="1" smtClean="0"/>
              <a:t>gl-setnavigationnodes</a:t>
            </a:r>
            <a:endParaRPr lang="en-US" sz="700" dirty="0" smtClean="0"/>
          </a:p>
          <a:p>
            <a:pPr>
              <a:buNone/>
            </a:pPr>
            <a:r>
              <a:rPr lang="en-US" sz="700" dirty="0" err="1" smtClean="0"/>
              <a:t>gl-setnavigationsettings</a:t>
            </a:r>
            <a:endParaRPr lang="en-US" sz="700" dirty="0" smtClean="0"/>
          </a:p>
          <a:p>
            <a:pPr>
              <a:buNone/>
            </a:pPr>
            <a:r>
              <a:rPr lang="en-US" sz="700" dirty="0" err="1" smtClean="0"/>
              <a:t>gl-setpictureurl</a:t>
            </a:r>
            <a:endParaRPr lang="en-US" sz="700" dirty="0" smtClean="0"/>
          </a:p>
          <a:p>
            <a:pPr>
              <a:buNone/>
            </a:pPr>
            <a:r>
              <a:rPr lang="en-US" sz="700" dirty="0" err="1" smtClean="0"/>
              <a:t>gl-setpictureurlnewpath</a:t>
            </a:r>
            <a:endParaRPr lang="en-US" sz="700" dirty="0" smtClean="0"/>
          </a:p>
          <a:p>
            <a:pPr>
              <a:buNone/>
            </a:pPr>
            <a:r>
              <a:rPr lang="en-US" sz="700" dirty="0" err="1" smtClean="0"/>
              <a:t>gl-setprofileprivacypolicy</a:t>
            </a:r>
            <a:endParaRPr lang="en-US" sz="700" dirty="0" smtClean="0"/>
          </a:p>
          <a:p>
            <a:pPr>
              <a:buNone/>
            </a:pPr>
            <a:r>
              <a:rPr lang="en-US" sz="700" dirty="0" err="1" smtClean="0"/>
              <a:t>gl-setsearchcenter</a:t>
            </a:r>
            <a:endParaRPr lang="en-US" sz="700" dirty="0" smtClean="0"/>
          </a:p>
          <a:p>
            <a:pPr>
              <a:buNone/>
            </a:pPr>
            <a:r>
              <a:rPr lang="en-US" sz="700" dirty="0" err="1" smtClean="0"/>
              <a:t>gl-setselfservicesitecreation</a:t>
            </a:r>
            <a:endParaRPr lang="en-US" sz="700" dirty="0" smtClean="0"/>
          </a:p>
          <a:p>
            <a:pPr>
              <a:buNone/>
            </a:pPr>
            <a:r>
              <a:rPr lang="en-US" sz="700" dirty="0" err="1" smtClean="0"/>
              <a:t>gl-setsitedirectoryscanviewurls</a:t>
            </a:r>
            <a:endParaRPr lang="en-US" sz="700" dirty="0" smtClean="0"/>
          </a:p>
          <a:p>
            <a:pPr>
              <a:buNone/>
            </a:pPr>
            <a:r>
              <a:rPr lang="en-US" sz="700" dirty="0" err="1" smtClean="0"/>
              <a:t>gl-setsitegeneralsettings</a:t>
            </a:r>
            <a:endParaRPr lang="en-US" sz="700" dirty="0" smtClean="0"/>
          </a:p>
          <a:p>
            <a:pPr>
              <a:buNone/>
            </a:pPr>
            <a:r>
              <a:rPr lang="en-US" sz="700" dirty="0" err="1" smtClean="0"/>
              <a:t>gl-setsitenamingformat</a:t>
            </a:r>
            <a:endParaRPr lang="en-US" sz="700" dirty="0" smtClean="0"/>
          </a:p>
          <a:p>
            <a:pPr>
              <a:buNone/>
            </a:pPr>
            <a:r>
              <a:rPr lang="en-US" sz="700" dirty="0" err="1" smtClean="0"/>
              <a:t>gl-setsspacl</a:t>
            </a:r>
            <a:endParaRPr lang="en-US" sz="700" dirty="0" smtClean="0"/>
          </a:p>
          <a:p>
            <a:pPr>
              <a:buNone/>
            </a:pPr>
            <a:r>
              <a:rPr lang="en-US" sz="700" dirty="0" err="1" smtClean="0"/>
              <a:t>gl-setusageanalysis</a:t>
            </a:r>
            <a:endParaRPr lang="en-US" sz="700" dirty="0" smtClean="0"/>
          </a:p>
          <a:p>
            <a:pPr>
              <a:buNone/>
            </a:pPr>
            <a:r>
              <a:rPr lang="en-US" sz="900" b="1" dirty="0" err="1" smtClean="0">
                <a:solidFill>
                  <a:srgbClr val="FF0000"/>
                </a:solidFill>
              </a:rPr>
              <a:t>gl-setuserprofiledefaultaccessaccount</a:t>
            </a:r>
            <a:endParaRPr lang="en-US" sz="900" b="1" dirty="0" smtClean="0">
              <a:solidFill>
                <a:srgbClr val="FF0000"/>
              </a:solidFill>
            </a:endParaRPr>
          </a:p>
          <a:p>
            <a:pPr>
              <a:buNone/>
            </a:pPr>
            <a:r>
              <a:rPr lang="en-US" sz="700" dirty="0" err="1" smtClean="0"/>
              <a:t>gl-setuserprofileimportschedule</a:t>
            </a:r>
            <a:endParaRPr lang="en-US" sz="700" dirty="0" smtClean="0"/>
          </a:p>
          <a:p>
            <a:pPr>
              <a:buNone/>
            </a:pPr>
            <a:r>
              <a:rPr lang="en-US" sz="700" dirty="0" err="1" smtClean="0"/>
              <a:t>gl-setwebpartstate</a:t>
            </a:r>
            <a:endParaRPr lang="en-US" sz="700" dirty="0" smtClean="0"/>
          </a:p>
          <a:p>
            <a:pPr>
              <a:buNone/>
            </a:pPr>
            <a:r>
              <a:rPr lang="en-US" sz="700" dirty="0" err="1" smtClean="0"/>
              <a:t>gl-sitewelcomepage</a:t>
            </a:r>
            <a:endParaRPr lang="en-US" sz="700" dirty="0" smtClean="0"/>
          </a:p>
          <a:p>
            <a:pPr>
              <a:buNone/>
            </a:pPr>
            <a:r>
              <a:rPr lang="en-US" sz="700" dirty="0" err="1" smtClean="0"/>
              <a:t>gl-tracelog</a:t>
            </a:r>
            <a:endParaRPr lang="en-US" sz="700" dirty="0" smtClean="0"/>
          </a:p>
          <a:p>
            <a:pPr>
              <a:buNone/>
            </a:pPr>
            <a:r>
              <a:rPr lang="en-US" sz="700" dirty="0" err="1" smtClean="0"/>
              <a:t>gl-unextendwebapp</a:t>
            </a:r>
            <a:endParaRPr lang="en-US" sz="700" dirty="0" smtClean="0"/>
          </a:p>
          <a:p>
            <a:pPr>
              <a:buNone/>
            </a:pPr>
            <a:r>
              <a:rPr lang="en-US" sz="900" b="1" dirty="0" err="1" smtClean="0">
                <a:solidFill>
                  <a:srgbClr val="FF0000"/>
                </a:solidFill>
              </a:rPr>
              <a:t>gl-updatedefaultcontentaccessaccount</a:t>
            </a:r>
            <a:endParaRPr lang="en-US" sz="700" b="1" dirty="0" smtClean="0">
              <a:solidFill>
                <a:srgbClr val="FF0000"/>
              </a:solidFill>
            </a:endParaRPr>
          </a:p>
          <a:p>
            <a:pPr>
              <a:buNone/>
            </a:pPr>
            <a:r>
              <a:rPr lang="en-US" sz="700" dirty="0" err="1" smtClean="0"/>
              <a:t>gl-updatelistfield</a:t>
            </a:r>
            <a:endParaRPr lang="en-US" sz="700" dirty="0" smtClean="0"/>
          </a:p>
          <a:p>
            <a:pPr>
              <a:buNone/>
            </a:pPr>
            <a:r>
              <a:rPr lang="en-US" sz="700" dirty="0" err="1" smtClean="0"/>
              <a:t>gl-updatelistview</a:t>
            </a:r>
            <a:endParaRPr lang="en-US" sz="700" dirty="0" smtClean="0"/>
          </a:p>
          <a:p>
            <a:pPr>
              <a:buNone/>
            </a:pPr>
            <a:r>
              <a:rPr lang="en-US" sz="700" dirty="0" err="1" smtClean="0"/>
              <a:t>gl-updatesearchscope</a:t>
            </a:r>
            <a:endParaRPr lang="en-US" sz="700" dirty="0" smtClean="0"/>
          </a:p>
          <a:p>
            <a:pPr>
              <a:buNone/>
            </a:pPr>
            <a:r>
              <a:rPr lang="en-US" sz="700" dirty="0" smtClean="0"/>
              <a:t>gl-updatev2tov3upgradeareaurlmappings</a:t>
            </a:r>
          </a:p>
          <a:p>
            <a:pPr>
              <a:buNone/>
            </a:pPr>
            <a:r>
              <a:rPr lang="en-US" sz="700" dirty="0" smtClean="0"/>
              <a:t>gl-upgrade2</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38400" y="2362200"/>
            <a:ext cx="4724400" cy="1569660"/>
          </a:xfrm>
          <a:prstGeom prst="rect">
            <a:avLst/>
          </a:prstGeom>
          <a:noFill/>
        </p:spPr>
        <p:txBody>
          <a:bodyPr wrap="square" rtlCol="0">
            <a:spAutoFit/>
            <a:scene3d>
              <a:camera prst="orthographicFront"/>
              <a:lightRig rig="flat" dir="tl"/>
            </a:scene3d>
            <a:sp3d contourW="19050" prstMaterial="clear">
              <a:bevelT w="50800" h="50800"/>
              <a:contourClr>
                <a:schemeClr val="accent5">
                  <a:tint val="70000"/>
                  <a:satMod val="180000"/>
                  <a:alpha val="70000"/>
                </a:schemeClr>
              </a:contourClr>
            </a:sp3d>
          </a:bodyPr>
          <a:lstStyle/>
          <a:p>
            <a:pPr algn="ctr"/>
            <a:r>
              <a:rPr lang="en-US" sz="9600" b="1" dirty="0" smtClean="0">
                <a:ln/>
                <a:solidFill>
                  <a:schemeClr val="accent5">
                    <a:tint val="50000"/>
                    <a:satMod val="180000"/>
                  </a:schemeClr>
                </a:solidFill>
              </a:rPr>
              <a:t>Demo…</a:t>
            </a:r>
            <a:endParaRPr lang="en-US" sz="9600" b="1" dirty="0">
              <a:ln/>
              <a:solidFill>
                <a:schemeClr val="accent5">
                  <a:tint val="50000"/>
                  <a:satMod val="180000"/>
                </a:schemeClr>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3490</TotalTime>
  <Words>944</Words>
  <Application>Microsoft Office PowerPoint</Application>
  <PresentationFormat>On-screen Show (4:3)</PresentationFormat>
  <Paragraphs>404</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Metro</vt:lpstr>
      <vt:lpstr>STSADM</vt:lpstr>
      <vt:lpstr>Agenda</vt:lpstr>
      <vt:lpstr>What is STSADM?</vt:lpstr>
      <vt:lpstr>Usage Tips &amp; Best Practices</vt:lpstr>
      <vt:lpstr>Usage Tips &amp; Best Practices</vt:lpstr>
      <vt:lpstr>Usage Tips &amp; Best Practices</vt:lpstr>
      <vt:lpstr>Slide 7</vt:lpstr>
      <vt:lpstr>Slide 8</vt:lpstr>
      <vt:lpstr>Slide 9</vt:lpstr>
      <vt:lpstr>Extending STSADM</vt:lpstr>
      <vt:lpstr>Extending STSADM</vt:lpstr>
      <vt:lpstr>Slide 12</vt:lpstr>
      <vt:lpstr>Development Best Practices</vt:lpstr>
      <vt:lpstr>Resources</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STSADM</dc:title>
  <dc:creator>Gary Lapointe</dc:creator>
  <cp:lastModifiedBy>Gary Lapointe</cp:lastModifiedBy>
  <cp:revision>120</cp:revision>
  <dcterms:created xsi:type="dcterms:W3CDTF">2008-03-16T17:17:01Z</dcterms:created>
  <dcterms:modified xsi:type="dcterms:W3CDTF">2008-09-27T04:17:14Z</dcterms:modified>
</cp:coreProperties>
</file>