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omments/comment6.xml" ContentType="application/vnd.openxmlformats-officedocument.presentationml.comment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omments/comment7.xml" ContentType="application/vnd.openxmlformats-officedocument.presentationml.comment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omments/comment5.xml" ContentType="application/vnd.openxmlformats-officedocument.presentationml.comment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4"/>
  </p:sldMasterIdLst>
  <p:notesMasterIdLst>
    <p:notesMasterId r:id="rId34"/>
  </p:notesMasterIdLst>
  <p:handoutMasterIdLst>
    <p:handoutMasterId r:id="rId35"/>
  </p:handoutMasterIdLst>
  <p:sldIdLst>
    <p:sldId id="256" r:id="rId5"/>
    <p:sldId id="266" r:id="rId6"/>
    <p:sldId id="258" r:id="rId7"/>
    <p:sldId id="268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6" r:id="rId16"/>
    <p:sldId id="287" r:id="rId17"/>
    <p:sldId id="289" r:id="rId18"/>
    <p:sldId id="269" r:id="rId19"/>
    <p:sldId id="273" r:id="rId20"/>
    <p:sldId id="274" r:id="rId21"/>
    <p:sldId id="285" r:id="rId22"/>
    <p:sldId id="275" r:id="rId23"/>
    <p:sldId id="276" r:id="rId24"/>
    <p:sldId id="290" r:id="rId25"/>
    <p:sldId id="270" r:id="rId26"/>
    <p:sldId id="278" r:id="rId27"/>
    <p:sldId id="271" r:id="rId28"/>
    <p:sldId id="267" r:id="rId29"/>
    <p:sldId id="292" r:id="rId30"/>
    <p:sldId id="291" r:id="rId31"/>
    <p:sldId id="265" r:id="rId32"/>
    <p:sldId id="29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apitals" pitchFamily="8" charset="0"/>
        <a:ea typeface="ＭＳ Ｐゴシック" pitchFamily="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son Medero" initials="J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72CC09"/>
    <a:srgbClr val="46FFC9"/>
    <a:srgbClr val="CCCCCC"/>
    <a:srgbClr val="E6E6E6"/>
    <a:srgbClr val="0000FF"/>
    <a:srgbClr val="6666FF"/>
    <a:srgbClr val="008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 autoAdjust="0"/>
    <p:restoredTop sz="90985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20T16:28:08.107" idx="1">
    <p:pos x="10" y="10"/>
    <p:text>
I think that we should give a brief introduction to site collections and Sub-sites here with maybe a graphic which shows the hiearchy from web application down to items.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30T14:13:12.218" idx="3">
    <p:pos x="3530" y="3174"/>
    <p:text>Here I think we should talk quickly about using the STSADM command to import/export sites and to also split content database up.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30T14:10:16.883" idx="2">
    <p:pos x="10" y="4"/>
    <p:text>You can definitely own this slide as I would not feel comfortable talking about this piece.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30T14:16:09.764" idx="4">
    <p:pos x="741" y="2286"/>
    <p:text>Explain the feature stapling concept to the audience so that they understand the terminology.  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30T14:17:25.733" idx="5">
    <p:pos x="594" y="411"/>
    <p:text/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30T14:24:32.874" idx="6">
    <p:pos x="10" y="10"/>
    <p:text>I could be wrong but I thought I remember reading a more current performance whitepaper that stated it is now ok to go up to 150GB.  I will take a look to confirm.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30T14:27:13.936" idx="7">
    <p:pos x="10" y="10"/>
    <p:text>I think that having a slide to wrap everything up with the most important best practices or tips is great for the audience to walk away with.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87438-597D-4623-A74F-A58F1CD8AF5A}" type="datetimeFigureOut">
              <a:rPr lang="en-US" smtClean="0"/>
              <a:pPr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24686-95BC-4EFF-A43D-2A4ABDBC2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fld id="{14586E2A-53CE-45A4-8D9A-501C32383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library/cc262923.aspx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Remind people</a:t>
            </a:r>
            <a:r>
              <a:rPr lang="en-US" baseline="0" dirty="0" smtClean="0"/>
              <a:t> that best practices should always be considered situational.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Lead in slide – intentionally left blank.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Sahil Malik: http://blah.winsmarts.com/2008-1-Implementing_Consistent_Navigation_across_Site_Collections.aspx</a:t>
            </a:r>
          </a:p>
          <a:p>
            <a:pPr marL="228600" indent="-228600">
              <a:buAutoNum type="arabicPeriod"/>
            </a:pPr>
            <a:r>
              <a:rPr lang="en-US" dirty="0" smtClean="0"/>
              <a:t>Robert Bogue: http://www.thorprojects.com/blog/archive/2008/12/03/adding-a-second-global-navigation-to-pages-in-sharepoint.aspx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 smtClean="0"/>
              <a:t>Faraz</a:t>
            </a:r>
            <a:r>
              <a:rPr lang="en-US" dirty="0" smtClean="0"/>
              <a:t> Khan: http://faraz-khan.blogspot.com/2008/11/writing-custom-navigation-provider-for.html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Could</a:t>
            </a:r>
            <a:r>
              <a:rPr lang="en-US" baseline="0" dirty="0" smtClean="0"/>
              <a:t> possibly use a web page to return XML using the </a:t>
            </a:r>
            <a:r>
              <a:rPr lang="en-US" baseline="0" dirty="0" err="1" smtClean="0"/>
              <a:t>PortalSiteMapProvider</a:t>
            </a:r>
            <a:r>
              <a:rPr lang="en-US" baseline="0" dirty="0" smtClean="0"/>
              <a:t> and then use that</a:t>
            </a: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Explain what</a:t>
            </a:r>
            <a:r>
              <a:rPr lang="en-US" baseline="0" dirty="0" smtClean="0"/>
              <a:t> feature stapling is to audience.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http://www.devcow.com/blogs/jdattis/archive/2007/04/17/SharePoint-2007-How-to-Rollup-Content-from-multiple-Site-Collections.aspx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>
              <a:buAutoNum type="arabicPeriod"/>
            </a:pPr>
            <a:r>
              <a:rPr lang="en-US" baseline="0" dirty="0" smtClean="0"/>
              <a:t>(JM) Provide a brief </a:t>
            </a:r>
            <a:r>
              <a:rPr lang="en-US" baseline="0" dirty="0" err="1" smtClean="0"/>
              <a:t>explanatioin</a:t>
            </a:r>
            <a:r>
              <a:rPr lang="en-US" baseline="0" dirty="0" smtClean="0"/>
              <a:t> of terminology (content types and site columns)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Features are the best way to ensure a consistent roll-out of your content types across site collections and even different farms.  It’s also the only way to guarantee that the </a:t>
            </a:r>
            <a:r>
              <a:rPr lang="en-US" baseline="0" dirty="0" err="1" smtClean="0"/>
              <a:t>ContentTypeID</a:t>
            </a:r>
            <a:r>
              <a:rPr lang="en-US" baseline="0" dirty="0" smtClean="0"/>
              <a:t> remains consistent (see below).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For a production environment use Features – my </a:t>
            </a:r>
            <a:r>
              <a:rPr lang="en-US" baseline="0" dirty="0" err="1" smtClean="0"/>
              <a:t>gl-copycontenttypes</a:t>
            </a:r>
            <a:r>
              <a:rPr lang="en-US" baseline="0" dirty="0" smtClean="0"/>
              <a:t> command is most useful when trying to do a quick POC in a development or test environment - don’t rely on it for managing a production environment.</a:t>
            </a:r>
          </a:p>
          <a:p>
            <a:pPr marL="228600" indent="-228600">
              <a:buAutoNum type="arabicPeriod"/>
            </a:pPr>
            <a:r>
              <a:rPr lang="en-US" dirty="0" smtClean="0"/>
              <a:t>Using</a:t>
            </a:r>
            <a:r>
              <a:rPr lang="en-US" baseline="0" dirty="0" smtClean="0"/>
              <a:t> Features to deploy a Content Type is the only way to ensure that the Content Type ID is the same.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This is important because some web parts reference Content Types by ID and not name – issues related to this are most prevalent in a content migration scenario.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There are many</a:t>
            </a:r>
            <a:r>
              <a:rPr lang="en-US" baseline="0" dirty="0" smtClean="0"/>
              <a:t> ways to accomplish what this tool does – view this as just one option that you can use to build your own tools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(JM) Remind the audience that tool is not supported directly by MS because it is open source.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baseline="0" dirty="0" smtClean="0"/>
              <a:t>http://stsadm.blogspot.com/2008/12/initial-release-of-my-sharepoint.html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 in slide – intentionally left blank.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Also: Caching and Variations</a:t>
            </a:r>
          </a:p>
          <a:p>
            <a:pPr marL="228600" indent="-228600">
              <a:buAutoNum type="arabicPeriod"/>
            </a:pPr>
            <a:r>
              <a:rPr lang="en-US" dirty="0" smtClean="0"/>
              <a:t>(*) Will cover in next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Also don’t forget to set the auto growth property for the database’s data file (default</a:t>
            </a:r>
            <a:r>
              <a:rPr lang="en-US" baseline="0" dirty="0" smtClean="0"/>
              <a:t> is 1mb – change to something like 100mb)</a:t>
            </a:r>
            <a:endParaRPr lang="en-US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STSADM’s </a:t>
            </a:r>
            <a:r>
              <a:rPr lang="en-US" dirty="0" err="1" smtClean="0"/>
              <a:t>mergecontentdb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http://technet.microsoft.com/en-us/library/cc262923.aspx</a:t>
            </a:r>
            <a:endParaRPr lang="en-US" dirty="0" smtClean="0"/>
          </a:p>
          <a:p>
            <a:pPr marL="2286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(*) Applies to migrating to a site collection</a:t>
            </a:r>
            <a:r>
              <a:rPr lang="en-US" baseline="0" dirty="0" smtClean="0"/>
              <a:t> only.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Remember to include</a:t>
            </a:r>
            <a:r>
              <a:rPr lang="en-US" baseline="0" dirty="0" smtClean="0"/>
              <a:t> two stage recycle bin when planning quotas!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Provide some example intranet scenarios with large amounts of collaboration and documents.</a:t>
            </a:r>
          </a:p>
          <a:p>
            <a:pPr marL="685800" lvl="1" indent="-228600">
              <a:buFont typeface="Wingdings" pitchFamily="2" charset="2"/>
              <a:buChar char="v"/>
            </a:pPr>
            <a:r>
              <a:rPr lang="en-US" baseline="0" dirty="0" smtClean="0">
                <a:solidFill>
                  <a:schemeClr val="tx1"/>
                </a:solidFill>
              </a:rPr>
              <a:t>If an organization anticipates needing a lot of room for where collaboration is going to take place it may make sense to begin separating these collaboration spaces into their own site collections.</a:t>
            </a:r>
          </a:p>
          <a:p>
            <a:pPr marL="685800" lvl="1" indent="-228600">
              <a:buFont typeface="Wingdings" pitchFamily="2" charset="2"/>
              <a:buChar char="v"/>
            </a:pPr>
            <a:r>
              <a:rPr lang="en-US" baseline="0" dirty="0" smtClean="0">
                <a:solidFill>
                  <a:schemeClr val="tx1"/>
                </a:solidFill>
              </a:rPr>
              <a:t>For example some organizations separate content sites (mostly static content or information) and collaboration sites into their own site collections.  This is primarily because 150GB content database size limitation.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Plan for Software Boundaries: http://technet.microsoft.com/en-us/library/cc262787.aspx</a:t>
            </a:r>
          </a:p>
          <a:p>
            <a:pPr marL="228600" indent="-228600">
              <a:buAutoNum type="arabicPeriod"/>
            </a:pPr>
            <a:r>
              <a:rPr lang="en-US" dirty="0" smtClean="0"/>
              <a:t>The second stage</a:t>
            </a:r>
            <a:r>
              <a:rPr lang="en-US" baseline="0" dirty="0" smtClean="0"/>
              <a:t> recycle bin is discussed later so don’t spend any time on it here.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Site collections CANNOT live across content databases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Web applications can have multiple content databases attached to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Gradual upgrades affected the most (lose the benefit/option of a gradual upgrade if</a:t>
            </a:r>
            <a:r>
              <a:rPr lang="en-US" baseline="0" dirty="0" smtClean="0"/>
              <a:t> everything is in one site collection)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From 2003-&gt;2007 the root site collection had to be upgraded before any others (in a gradual upgrade) – if the root site collection is really large with numerous sub-sites and custom Features and Site Definitions then the upgrade of the entire web application could be significantly delayed.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Plan for Software</a:t>
            </a:r>
            <a:r>
              <a:rPr lang="en-US" baseline="0" dirty="0" smtClean="0"/>
              <a:t> Boundaries: </a:t>
            </a:r>
            <a:r>
              <a:rPr lang="en-US" dirty="0" smtClean="0"/>
              <a:t>http://technet.microsoft.com/en-us/library/cc262787.aspx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(JM)-Provide a brief overview of what features are before jumping into this slide so that we</a:t>
            </a:r>
            <a:r>
              <a:rPr lang="en-US" baseline="0" dirty="0" smtClean="0"/>
              <a:t> don’t lose the audience.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586E2A-53CE-45A4-8D9A-501C323837E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ssion 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905000"/>
          </a:xfrm>
        </p:spPr>
        <p:txBody>
          <a:bodyPr anchor="t"/>
          <a:lstStyle>
            <a:lvl1pPr algn="ctr">
              <a:defRPr b="1"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8053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914400"/>
          </a:xfrm>
        </p:spPr>
        <p:txBody>
          <a:bodyPr/>
          <a:lstStyle>
            <a:lvl1pPr marL="0" indent="0" algn="ctr">
              <a:buFont typeface="Wingdings 3" pitchFamily="8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8054" name="Rectangle 1030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8055" name="Rectangle 10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58056" name="Rectangle 10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0463B5-5F66-490A-B597-8686670E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bout the Speaker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dirty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About the Speaker…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mo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33600" y="11430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Demo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eneric Use Red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24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3" r:id="rId2"/>
    <p:sldLayoutId id="2147483707" r:id="rId3"/>
    <p:sldLayoutId id="2147483721" r:id="rId4"/>
    <p:sldLayoutId id="2147483709" r:id="rId5"/>
    <p:sldLayoutId id="2147483710" r:id="rId6"/>
    <p:sldLayoutId id="2147483711" r:id="rId7"/>
    <p:sldLayoutId id="2147483712" r:id="rId8"/>
    <p:sldLayoutId id="2147483722" r:id="rId9"/>
    <p:sldLayoutId id="2147483713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 3" pitchFamily="8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8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imes" pitchFamily="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ningtools.com/pages/lightning-conductor-web-part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tsadm.blogspot.com/2007/08/copy-content-type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medero@bandrsolutions.com" TargetMode="External"/><Relationship Id="rId2" Type="http://schemas.openxmlformats.org/officeDocument/2006/relationships/hyperlink" Target="http://www.bandrsolution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sadm.blogspot.com/" TargetMode="External"/><Relationship Id="rId5" Type="http://schemas.openxmlformats.org/officeDocument/2006/relationships/hyperlink" Target="mailto:gary.lapointe@statera.com" TargetMode="External"/><Relationship Id="rId4" Type="http://schemas.openxmlformats.org/officeDocument/2006/relationships/hyperlink" Target="http://www.statera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lex.com/SPConfigurato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tsadm.blogspot.com/" TargetMode="External"/><Relationship Id="rId2" Type="http://schemas.openxmlformats.org/officeDocument/2006/relationships/hyperlink" Target="http://technet.microsoft.com/en-us/library/cc262787.aspx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Sub-site or Site Collection?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IW265</a:t>
            </a:r>
          </a:p>
          <a:p>
            <a:r>
              <a:rPr lang="en-US" dirty="0" smtClean="0"/>
              <a:t>Gary Lapointe, MVP</a:t>
            </a:r>
          </a:p>
          <a:p>
            <a:r>
              <a:rPr lang="en-US" dirty="0" smtClean="0"/>
              <a:t>Jason Medero, MVP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Settings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Search Scopes are defined at the site collection level</a:t>
            </a:r>
          </a:p>
          <a:p>
            <a:pPr lvl="1"/>
            <a:r>
              <a:rPr lang="en-US" dirty="0" smtClean="0"/>
              <a:t>You can create shared scopes via the SSP but they must be “activated” at each site collection</a:t>
            </a:r>
          </a:p>
          <a:p>
            <a:r>
              <a:rPr lang="en-US" dirty="0" smtClean="0"/>
              <a:t>Best bets and keywords are site collection scoped</a:t>
            </a:r>
          </a:p>
          <a:p>
            <a:pPr lvl="1"/>
            <a:r>
              <a:rPr lang="en-US" dirty="0" smtClean="0"/>
              <a:t>Use a single search center</a:t>
            </a:r>
          </a:p>
          <a:p>
            <a:r>
              <a:rPr lang="en-US" dirty="0" smtClean="0"/>
              <a:t>Settings must be manually (or programmatically) synchronized across site collections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Auditing/IRM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Policies can be created at the site collection scope</a:t>
            </a:r>
          </a:p>
          <a:p>
            <a:pPr lvl="1"/>
            <a:r>
              <a:rPr lang="en-US" dirty="0" smtClean="0"/>
              <a:t>Compliance and regulatory requirements can be enforced in a consistent fashion</a:t>
            </a:r>
          </a:p>
          <a:p>
            <a:r>
              <a:rPr lang="en-US" dirty="0" smtClean="0"/>
              <a:t>No built-in mechanism for synchronizing policies across site collections</a:t>
            </a:r>
          </a:p>
          <a:p>
            <a:pPr lvl="1"/>
            <a:r>
              <a:rPr lang="en-US" dirty="0" smtClean="0"/>
              <a:t>Will have to be done manually or programmatically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Features can be scoped to a Site Collection or Web (or Farm or Web Application)</a:t>
            </a:r>
          </a:p>
          <a:p>
            <a:r>
              <a:rPr lang="en-US" dirty="0" smtClean="0"/>
              <a:t>You can prevent access to certain functionality by using site collections</a:t>
            </a:r>
          </a:p>
          <a:p>
            <a:pPr lvl="1"/>
            <a:r>
              <a:rPr lang="en-US" dirty="0" smtClean="0"/>
              <a:t>Some Features must be scoped to a site collection</a:t>
            </a:r>
          </a:p>
          <a:p>
            <a:pPr lvl="1"/>
            <a:r>
              <a:rPr lang="en-US" dirty="0" smtClean="0"/>
              <a:t>You might have to activate a Feature thereby (potentially) making functionality available to all users/contributors/designers of a site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Recycle Bin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site collection has a first and second stage recycle bin</a:t>
            </a:r>
          </a:p>
          <a:p>
            <a:pPr lvl="1"/>
            <a:r>
              <a:rPr lang="en-US" dirty="0" smtClean="0"/>
              <a:t>First stage counts towards the quota</a:t>
            </a:r>
          </a:p>
          <a:p>
            <a:pPr lvl="1"/>
            <a:r>
              <a:rPr lang="en-US" dirty="0" smtClean="0"/>
              <a:t>Second stage does not count towards the quota</a:t>
            </a:r>
          </a:p>
          <a:p>
            <a:pPr lvl="2"/>
            <a:r>
              <a:rPr lang="en-US" dirty="0" smtClean="0"/>
              <a:t>Be aware of the defaults – 30 days in the first stage and 50% of the site quota for the second stage</a:t>
            </a:r>
          </a:p>
          <a:p>
            <a:pPr lvl="2"/>
            <a:r>
              <a:rPr lang="en-US" dirty="0" smtClean="0"/>
              <a:t>If there’s no quota then the second stage will grow infinitely</a:t>
            </a:r>
          </a:p>
          <a:p>
            <a:r>
              <a:rPr lang="en-US" dirty="0" smtClean="0"/>
              <a:t>For large sites change the 2</a:t>
            </a:r>
            <a:r>
              <a:rPr lang="en-US" baseline="30000" dirty="0" smtClean="0"/>
              <a:t>nd</a:t>
            </a:r>
            <a:r>
              <a:rPr lang="en-US" dirty="0" smtClean="0"/>
              <a:t> stage to ~20%</a:t>
            </a:r>
          </a:p>
          <a:p>
            <a:pPr lvl="1"/>
            <a:r>
              <a:rPr lang="en-US" dirty="0" smtClean="0"/>
              <a:t>This will reduce the amount of additional data over the recommended 100gb allotment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Reporting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Usage reports are scoped at the site collection</a:t>
            </a:r>
          </a:p>
          <a:p>
            <a:pPr lvl="1"/>
            <a:r>
              <a:rPr lang="en-US" dirty="0" smtClean="0"/>
              <a:t>There is no out of the box mechanism to get cross site collection usage reports</a:t>
            </a:r>
          </a:p>
          <a:p>
            <a:pPr lvl="2"/>
            <a:r>
              <a:rPr lang="en-US" dirty="0" smtClean="0"/>
              <a:t>SSP administrators can get search query reports which span site collections</a:t>
            </a:r>
          </a:p>
          <a:p>
            <a:r>
              <a:rPr lang="en-US" dirty="0" smtClean="0"/>
              <a:t>Many 3</a:t>
            </a:r>
            <a:r>
              <a:rPr lang="en-US" baseline="30000" dirty="0" smtClean="0"/>
              <a:t>rd</a:t>
            </a:r>
            <a:r>
              <a:rPr lang="en-US" dirty="0" smtClean="0"/>
              <a:t> party products produce much more useful/sophisticated reports for cross site collection reporting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can be only one! </a:t>
            </a:r>
            <a:endParaRPr lang="en-US" dirty="0"/>
          </a:p>
        </p:txBody>
      </p:sp>
      <p:pic>
        <p:nvPicPr>
          <p:cNvPr id="26626" name="Picture 2" descr="http://news.filefront.com/wp-content/uploads/2007/08/highlander_conn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09800"/>
            <a:ext cx="2876550" cy="272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Navigation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91000" cy="639762"/>
          </a:xfrm>
        </p:spPr>
        <p:txBody>
          <a:bodyPr/>
          <a:lstStyle/>
          <a:p>
            <a:r>
              <a:rPr lang="en-US" dirty="0" err="1" smtClean="0"/>
              <a:t>SPXmlContentMapProvider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Uses an XML file to store the navigation</a:t>
            </a:r>
          </a:p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Navigation is hard coded</a:t>
            </a:r>
          </a:p>
          <a:p>
            <a:r>
              <a:rPr lang="en-US" dirty="0" smtClean="0"/>
              <a:t>Changes should be deployed via a Feature</a:t>
            </a:r>
          </a:p>
          <a:p>
            <a:r>
              <a:rPr lang="en-US" dirty="0" smtClean="0"/>
              <a:t>Does not support security trimming or audience targeting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Custom </a:t>
            </a:r>
            <a:r>
              <a:rPr lang="en-US" dirty="0" err="1" smtClean="0"/>
              <a:t>SiteMapProvider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Can get the navigation from a “source” site or list</a:t>
            </a:r>
          </a:p>
          <a:p>
            <a:r>
              <a:rPr lang="en-US" dirty="0" smtClean="0"/>
              <a:t>Requires a lot of custom code</a:t>
            </a:r>
          </a:p>
          <a:p>
            <a:r>
              <a:rPr lang="en-US" dirty="0" smtClean="0"/>
              <a:t>Could support security trimming or audience targeting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Masterpages</a:t>
            </a:r>
            <a:r>
              <a:rPr lang="en-US" dirty="0" smtClean="0"/>
              <a:t> and CSS can be used to enforce a consistent branding experience</a:t>
            </a:r>
          </a:p>
          <a:p>
            <a:pPr lvl="1"/>
            <a:r>
              <a:rPr lang="en-US" dirty="0" smtClean="0"/>
              <a:t>Use Themes for as much as possible so that the application/system pages will be branded</a:t>
            </a:r>
          </a:p>
          <a:p>
            <a:r>
              <a:rPr lang="en-US" dirty="0" smtClean="0"/>
              <a:t>Use Feature Stapling to automatically apply the branding</a:t>
            </a:r>
          </a:p>
          <a:p>
            <a:pPr lvl="1"/>
            <a:r>
              <a:rPr lang="en-US" dirty="0" smtClean="0"/>
              <a:t>This provides a seamless experience for the end-user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8194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862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Aggregation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Out-of-box</a:t>
            </a:r>
          </a:p>
          <a:p>
            <a:pPr lvl="1"/>
            <a:r>
              <a:rPr lang="en-US" dirty="0" smtClean="0"/>
              <a:t>Search Results Web Part for cross site collection</a:t>
            </a:r>
          </a:p>
          <a:p>
            <a:pPr lvl="1"/>
            <a:r>
              <a:rPr lang="en-US" dirty="0" smtClean="0"/>
              <a:t>Content Query Web Part or Data Form Web Part for single site collection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pPr lvl="1"/>
            <a:r>
              <a:rPr lang="en-US" dirty="0" smtClean="0"/>
              <a:t>Many different options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smtClean="0">
                <a:hlinkClick r:id="rId3"/>
              </a:rPr>
              <a:t>Lightning Conductor Web Part</a:t>
            </a:r>
            <a:endParaRPr lang="en-US" dirty="0" smtClean="0"/>
          </a:p>
          <a:p>
            <a:r>
              <a:rPr lang="en-US" dirty="0" smtClean="0"/>
              <a:t>Custom</a:t>
            </a:r>
          </a:p>
          <a:p>
            <a:pPr lvl="1"/>
            <a:r>
              <a:rPr lang="en-US" dirty="0" smtClean="0"/>
              <a:t>Make sure you load test (users and content)!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Types / Site Columns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Features to deploy to multiple Site Collections</a:t>
            </a:r>
          </a:p>
          <a:p>
            <a:r>
              <a:rPr lang="en-US" dirty="0" smtClean="0"/>
              <a:t>If Features aren’t an option then use my custom STSADM command or your own custom code</a:t>
            </a:r>
          </a:p>
          <a:p>
            <a:pPr lvl="1"/>
            <a:r>
              <a:rPr lang="en-US" dirty="0" smtClean="0">
                <a:hlinkClick r:id="rId3"/>
              </a:rPr>
              <a:t>gl-copycontenttypes</a:t>
            </a:r>
            <a:r>
              <a:rPr lang="en-US" dirty="0" smtClean="0"/>
              <a:t> (does not sync)</a:t>
            </a:r>
          </a:p>
          <a:p>
            <a:r>
              <a:rPr lang="en-US" dirty="0" smtClean="0"/>
              <a:t>Important that the Content Type ID remains the same – creation via the browser does not allow setting the ID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8288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419600"/>
          </a:xfrm>
        </p:spPr>
        <p:txBody>
          <a:bodyPr/>
          <a:lstStyle/>
          <a:p>
            <a:r>
              <a:rPr lang="en-US" dirty="0" smtClean="0"/>
              <a:t>Jason Medero, SharePoint Architect, Author, MVP</a:t>
            </a:r>
          </a:p>
          <a:p>
            <a:pPr lvl="1"/>
            <a:r>
              <a:rPr lang="en-US" dirty="0" smtClean="0"/>
              <a:t>B&amp;R Business Solutions</a:t>
            </a:r>
          </a:p>
          <a:p>
            <a:pPr lvl="1"/>
            <a:r>
              <a:rPr lang="en-US" dirty="0" smtClean="0">
                <a:hlinkClick r:id="rId2"/>
              </a:rPr>
              <a:t>www.bandrsolutions.com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jmedero@bandrsolutions.com</a:t>
            </a:r>
            <a:endParaRPr lang="en-US" dirty="0" smtClean="0"/>
          </a:p>
          <a:p>
            <a:r>
              <a:rPr lang="en-US" dirty="0" smtClean="0"/>
              <a:t>Gary Lapointe, Senior Consultant, MVP</a:t>
            </a:r>
          </a:p>
          <a:p>
            <a:pPr lvl="1"/>
            <a:r>
              <a:rPr lang="en-US" dirty="0" smtClean="0"/>
              <a:t>Statêra</a:t>
            </a:r>
          </a:p>
          <a:p>
            <a:pPr lvl="1"/>
            <a:r>
              <a:rPr lang="en-US" dirty="0" smtClean="0">
                <a:hlinkClick r:id="rId4"/>
              </a:rPr>
              <a:t>http://www.statera.com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gary.lapointe@statera.com</a:t>
            </a:r>
            <a:endParaRPr lang="en-US" dirty="0" smtClean="0"/>
          </a:p>
          <a:p>
            <a:pPr lvl="1"/>
            <a:r>
              <a:rPr lang="en-US" dirty="0" smtClean="0"/>
              <a:t>Blog: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 smtClean="0">
                <a:hlinkClick r:id="rId6"/>
              </a:rPr>
              <a:t>://stsadm.blogspot.com/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</a:t>
            </a:r>
            <a:r>
              <a:rPr lang="en-US" dirty="0" err="1" smtClean="0"/>
              <a:t>Configurator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Solution Accelerator from MSFT</a:t>
            </a:r>
          </a:p>
          <a:p>
            <a:pPr lvl="1"/>
            <a:r>
              <a:rPr lang="en-US" dirty="0" smtClean="0">
                <a:hlinkClick r:id="rId3"/>
              </a:rPr>
              <a:t>http://www.codeplex.com/SPConfigurator</a:t>
            </a:r>
            <a:endParaRPr lang="en-US" dirty="0" smtClean="0"/>
          </a:p>
          <a:p>
            <a:r>
              <a:rPr lang="en-US" dirty="0" smtClean="0"/>
              <a:t>The tool automates the process of deploying site settings in all or selected sites in a server farm:</a:t>
            </a:r>
          </a:p>
          <a:p>
            <a:pPr lvl="1"/>
            <a:r>
              <a:rPr lang="en-US" dirty="0" smtClean="0"/>
              <a:t>Applying Master Pages across a SharePoint server farm.</a:t>
            </a:r>
          </a:p>
          <a:p>
            <a:pPr lvl="1"/>
            <a:r>
              <a:rPr lang="en-US" dirty="0" smtClean="0"/>
              <a:t>Setting up Web Titles for all or selected site collections across the farm.</a:t>
            </a:r>
          </a:p>
          <a:p>
            <a:pPr lvl="1"/>
            <a:r>
              <a:rPr lang="en-US" dirty="0" smtClean="0"/>
              <a:t>Applying audit control settings to all or selected sites.</a:t>
            </a:r>
          </a:p>
          <a:p>
            <a:pPr lvl="1"/>
            <a:r>
              <a:rPr lang="en-US" dirty="0" smtClean="0"/>
              <a:t>Adding advanced settings such as “Allow content type management” to all types of lists.</a:t>
            </a:r>
          </a:p>
          <a:p>
            <a:pPr lvl="1"/>
            <a:r>
              <a:rPr lang="en-US" dirty="0" smtClean="0"/>
              <a:t>Adding a new Expiration Policy at the site collection level.</a:t>
            </a:r>
          </a:p>
          <a:p>
            <a:pPr lvl="1"/>
            <a:r>
              <a:rPr lang="en-US" dirty="0" smtClean="0"/>
              <a:t>Adding a new Expiration Policy to content types, lists, and documents.</a:t>
            </a:r>
          </a:p>
          <a:p>
            <a:r>
              <a:rPr lang="en-US" dirty="0" smtClean="0"/>
              <a:t>Source code is provided so you can extend for other artifacts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PowerShell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 it!</a:t>
            </a:r>
          </a:p>
          <a:p>
            <a:pPr lvl="1"/>
            <a:r>
              <a:rPr lang="en-US" dirty="0" smtClean="0"/>
              <a:t>You’ll need to eventually</a:t>
            </a:r>
          </a:p>
          <a:p>
            <a:r>
              <a:rPr lang="en-US" dirty="0" smtClean="0"/>
              <a:t>Object pipeline makes it easy to make sweeping changes</a:t>
            </a:r>
          </a:p>
          <a:p>
            <a:r>
              <a:rPr lang="en-US" dirty="0" smtClean="0"/>
              <a:t>Download Gary’s custom </a:t>
            </a:r>
            <a:r>
              <a:rPr lang="en-US" dirty="0" err="1" smtClean="0"/>
              <a:t>PowerShell</a:t>
            </a:r>
            <a:r>
              <a:rPr lang="en-US" dirty="0" smtClean="0"/>
              <a:t> </a:t>
            </a:r>
            <a:r>
              <a:rPr lang="en-US" dirty="0" err="1" smtClean="0"/>
              <a:t>Cmdlets</a:t>
            </a:r>
            <a:r>
              <a:rPr lang="en-US" dirty="0" smtClean="0"/>
              <a:t> to make working with SharePoint easier</a:t>
            </a:r>
          </a:p>
          <a:p>
            <a:pPr lvl="1"/>
            <a:r>
              <a:rPr lang="en-US" dirty="0" smtClean="0"/>
              <a:t>http://stsadm.blogspot.com/2008/12/initial-release-of-my-sharepoint.html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Change</a:t>
            </a:r>
            <a:endParaRPr lang="en-US" dirty="0"/>
          </a:p>
        </p:txBody>
      </p:sp>
      <p:pic>
        <p:nvPicPr>
          <p:cNvPr id="13314" name="Picture 2" descr="http://bp3.blogger.com/_0oE0MdUg0nE/R9tJlmLgZ4I/AAAAAAAABlE/DCz1kTii4D0/s320/cha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905000"/>
            <a:ext cx="472440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Content Databases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Remember to set the Max # of Site Collections per DB – don’t use the default</a:t>
            </a:r>
          </a:p>
          <a:p>
            <a:pPr lvl="1"/>
            <a:r>
              <a:rPr lang="en-US" dirty="0" smtClean="0"/>
              <a:t>This will help to enforce the 100GB content database sizing guidelines</a:t>
            </a:r>
          </a:p>
          <a:p>
            <a:r>
              <a:rPr lang="en-US" dirty="0" smtClean="0"/>
              <a:t>STSADM’s </a:t>
            </a:r>
            <a:r>
              <a:rPr lang="en-US" dirty="0" err="1" smtClean="0"/>
              <a:t>mergecontentdb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Move a site collection from one content database to another</a:t>
            </a:r>
          </a:p>
          <a:p>
            <a:r>
              <a:rPr lang="en-US" dirty="0" smtClean="0"/>
              <a:t>My STSADM </a:t>
            </a:r>
            <a:r>
              <a:rPr lang="en-US" dirty="0" err="1" smtClean="0"/>
              <a:t>gl-createsiteindb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Allows creating a site collection in a specified database</a:t>
            </a:r>
          </a:p>
          <a:p>
            <a:pPr lvl="1"/>
            <a:r>
              <a:rPr lang="en-US" dirty="0" smtClean="0"/>
              <a:t>Alternatively you must temporarily take the DB offline via Central Admin or rely on the </a:t>
            </a:r>
            <a:r>
              <a:rPr lang="en-US" dirty="0" err="1" smtClean="0"/>
              <a:t>automagically</a:t>
            </a:r>
            <a:r>
              <a:rPr lang="en-US" dirty="0" smtClean="0"/>
              <a:t> selected DB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to/from Site Collections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Not a conversion but a migration</a:t>
            </a:r>
          </a:p>
          <a:p>
            <a:r>
              <a:rPr lang="en-US" dirty="0" smtClean="0"/>
              <a:t>Use STSADM export/import</a:t>
            </a:r>
          </a:p>
          <a:p>
            <a:pPr lvl="1"/>
            <a:r>
              <a:rPr lang="en-US" dirty="0" smtClean="0"/>
              <a:t>No workflow tasks/state</a:t>
            </a:r>
          </a:p>
          <a:p>
            <a:pPr lvl="1"/>
            <a:r>
              <a:rPr lang="en-US" dirty="0" smtClean="0"/>
              <a:t>No personalization settings</a:t>
            </a:r>
          </a:p>
          <a:p>
            <a:pPr lvl="1"/>
            <a:r>
              <a:rPr lang="en-US" dirty="0" smtClean="0"/>
              <a:t>No alerts</a:t>
            </a:r>
          </a:p>
          <a:p>
            <a:pPr lvl="1"/>
            <a:r>
              <a:rPr lang="en-US" dirty="0" smtClean="0"/>
              <a:t>No recycle bin items</a:t>
            </a:r>
          </a:p>
          <a:p>
            <a:pPr lvl="1"/>
            <a:r>
              <a:rPr lang="en-US" dirty="0" smtClean="0"/>
              <a:t>No audit information</a:t>
            </a:r>
          </a:p>
          <a:p>
            <a:r>
              <a:rPr lang="en-US" dirty="0" smtClean="0"/>
              <a:t>Non-publishing sites are simple(r)</a:t>
            </a:r>
          </a:p>
          <a:p>
            <a:pPr lvl="1"/>
            <a:r>
              <a:rPr lang="en-US" dirty="0" smtClean="0"/>
              <a:t>Watch out for web parts which reference lists via a GUID (DFWP!!)</a:t>
            </a:r>
          </a:p>
          <a:p>
            <a:pPr lvl="1"/>
            <a:r>
              <a:rPr lang="en-US" dirty="0" smtClean="0"/>
              <a:t>Watch out for Features scoped to the site collection that may need to be activated</a:t>
            </a:r>
          </a:p>
          <a:p>
            <a:r>
              <a:rPr lang="en-US" dirty="0" smtClean="0"/>
              <a:t>Publishing sites migrate with numerous errors…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Site Migration Errors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File not found errors on pages that map to the wrong page layout path and/or missing page layouts</a:t>
            </a:r>
          </a:p>
          <a:p>
            <a:r>
              <a:rPr lang="en-US" dirty="0" smtClean="0"/>
              <a:t>Page Layouts and Settings page produces an XML parsing error*</a:t>
            </a:r>
          </a:p>
          <a:p>
            <a:r>
              <a:rPr lang="en-US" dirty="0" smtClean="0"/>
              <a:t>Page Layouts do not have the correct content type assigned*</a:t>
            </a:r>
          </a:p>
          <a:p>
            <a:r>
              <a:rPr lang="en-US" dirty="0" smtClean="0"/>
              <a:t>File not found errors for missing master page files</a:t>
            </a:r>
          </a:p>
          <a:p>
            <a:r>
              <a:rPr lang="en-US" dirty="0" err="1" smtClean="0"/>
              <a:t>ContentType</a:t>
            </a:r>
            <a:r>
              <a:rPr lang="en-US" dirty="0" smtClean="0"/>
              <a:t> field for the Master Page Gallery library is corrupt and will need to be reset (wrong field type)*</a:t>
            </a:r>
          </a:p>
          <a:p>
            <a:r>
              <a:rPr lang="en-US" dirty="0" smtClean="0"/>
              <a:t>Site collection scoped Features may need to be activated</a:t>
            </a:r>
          </a:p>
          <a:p>
            <a:r>
              <a:rPr lang="en-US" dirty="0" smtClean="0"/>
              <a:t>Global Navigation will be corrupt or missing*</a:t>
            </a:r>
          </a:p>
          <a:p>
            <a:r>
              <a:rPr lang="en-US" dirty="0" smtClean="0"/>
              <a:t>Web parts that use a GUID to refer to the target item will be broken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Content database size should be number one determining factor</a:t>
            </a:r>
          </a:p>
          <a:p>
            <a:r>
              <a:rPr lang="en-US" sz="2200" dirty="0" smtClean="0"/>
              <a:t>Use STSADM to migrate sites/site collections</a:t>
            </a:r>
          </a:p>
          <a:p>
            <a:r>
              <a:rPr lang="en-US" sz="2200" dirty="0" smtClean="0"/>
              <a:t>Use the feature framework with solution packages</a:t>
            </a:r>
          </a:p>
          <a:p>
            <a:r>
              <a:rPr lang="en-US" sz="2200" dirty="0" smtClean="0"/>
              <a:t>Security is dealt with at the site collection level</a:t>
            </a:r>
          </a:p>
          <a:p>
            <a:r>
              <a:rPr lang="en-US" sz="2200" dirty="0" smtClean="0"/>
              <a:t>Plan for consistent navigation across site collections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TechNet – Plan for Software Boundaries</a:t>
            </a:r>
          </a:p>
          <a:p>
            <a:pPr lvl="1"/>
            <a:r>
              <a:rPr lang="en-US" dirty="0" smtClean="0">
                <a:hlinkClick r:id="rId2"/>
              </a:rPr>
              <a:t>http://technet.microsoft.com/en-us/library/cc262787.aspx</a:t>
            </a:r>
            <a:endParaRPr lang="en-US" dirty="0" smtClean="0"/>
          </a:p>
          <a:p>
            <a:r>
              <a:rPr lang="en-US" dirty="0" smtClean="0"/>
              <a:t>Gary’s Custom STSADM Commands</a:t>
            </a:r>
          </a:p>
          <a:p>
            <a:pPr lvl="1"/>
            <a:r>
              <a:rPr lang="en-US" dirty="0" smtClean="0">
                <a:hlinkClick r:id="rId3"/>
              </a:rPr>
              <a:t>http://stsadm.blogspot.com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  <a:endParaRPr lang="en-US" i="1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/>
          <a:p>
            <a:r>
              <a:rPr lang="en-US" dirty="0" smtClean="0"/>
              <a:t>Please be sure to fill out your session evaluation!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029200"/>
            <a:ext cx="8077200" cy="762000"/>
          </a:xfrm>
        </p:spPr>
        <p:txBody>
          <a:bodyPr/>
          <a:lstStyle/>
          <a:p>
            <a:pPr algn="ctr"/>
            <a:r>
              <a:rPr lang="en-US" sz="3600" dirty="0" smtClean="0"/>
              <a:t>Thank you for attending!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838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Post conference DVD with all slide decks</a:t>
            </a:r>
          </a:p>
        </p:txBody>
      </p:sp>
      <p:pic>
        <p:nvPicPr>
          <p:cNvPr id="6" name="Picture 2" descr="http://www.sharepointusergroup.com/NewYork/Images1/echoTechnology%20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429000"/>
            <a:ext cx="4943475" cy="7695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81400" y="3048000"/>
            <a:ext cx="1449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Sponsored by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BP_email header_revise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Collections vs. Sub-Sites – considerations,  pros, cons, and best practices</a:t>
            </a:r>
          </a:p>
          <a:p>
            <a:r>
              <a:rPr lang="en-US" dirty="0" smtClean="0"/>
              <a:t>There can be only one</a:t>
            </a:r>
          </a:p>
          <a:p>
            <a:pPr lvl="1"/>
            <a:r>
              <a:rPr lang="en-US" dirty="0" smtClean="0"/>
              <a:t>Techniques for making multiple site collections “appear” as one homogenous site</a:t>
            </a:r>
          </a:p>
          <a:p>
            <a:r>
              <a:rPr lang="en-US" dirty="0" smtClean="0"/>
              <a:t>Dealing with change</a:t>
            </a:r>
          </a:p>
          <a:p>
            <a:pPr lvl="1"/>
            <a:r>
              <a:rPr lang="en-US" dirty="0" smtClean="0"/>
              <a:t>Converting to or from site collections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762000"/>
          </a:xfrm>
        </p:spPr>
        <p:txBody>
          <a:bodyPr/>
          <a:lstStyle/>
          <a:p>
            <a:r>
              <a:rPr lang="en-US" dirty="0" smtClean="0"/>
              <a:t>Site Collections vs. Sub-Sites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38200"/>
            <a:ext cx="6477000" cy="538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Upgrade Scope</a:t>
            </a:r>
          </a:p>
          <a:p>
            <a:r>
              <a:rPr lang="en-US" dirty="0" smtClean="0"/>
              <a:t>Backup/Restore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Search Settings</a:t>
            </a:r>
          </a:p>
          <a:p>
            <a:r>
              <a:rPr lang="en-US" dirty="0" smtClean="0"/>
              <a:t>Audit/IRM Settings</a:t>
            </a:r>
          </a:p>
          <a:p>
            <a:r>
              <a:rPr lang="en-US" dirty="0" smtClean="0"/>
              <a:t>Feature Scope</a:t>
            </a:r>
          </a:p>
          <a:p>
            <a:r>
              <a:rPr lang="en-US" dirty="0" smtClean="0"/>
              <a:t>Recycle Bin</a:t>
            </a:r>
          </a:p>
          <a:p>
            <a:r>
              <a:rPr lang="en-US" dirty="0" smtClean="0"/>
              <a:t>Usage Reporting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Branding*</a:t>
            </a:r>
          </a:p>
          <a:p>
            <a:r>
              <a:rPr lang="en-US" dirty="0" smtClean="0"/>
              <a:t>Navigation*</a:t>
            </a:r>
          </a:p>
          <a:p>
            <a:r>
              <a:rPr lang="en-US" dirty="0" smtClean="0"/>
              <a:t>Content Rollup and Aggregation*</a:t>
            </a:r>
          </a:p>
          <a:p>
            <a:r>
              <a:rPr lang="en-US" dirty="0" smtClean="0"/>
              <a:t>Content Type / Site Column Scope*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single most critical reason for using multiple site collections is scalability</a:t>
            </a:r>
          </a:p>
          <a:p>
            <a:r>
              <a:rPr lang="en-US" dirty="0" smtClean="0"/>
              <a:t>Limit content databases to 100GB</a:t>
            </a:r>
          </a:p>
          <a:p>
            <a:pPr lvl="1"/>
            <a:r>
              <a:rPr lang="en-US" dirty="0" smtClean="0"/>
              <a:t>If you must go over 100GB then use only 1 site collection in the content database</a:t>
            </a:r>
          </a:p>
          <a:p>
            <a:pPr lvl="1"/>
            <a:r>
              <a:rPr lang="en-US" dirty="0" smtClean="0"/>
              <a:t>You will encounter performance issues and possibly deadlock conditions</a:t>
            </a:r>
          </a:p>
          <a:p>
            <a:pPr lvl="1"/>
            <a:r>
              <a:rPr lang="en-US" dirty="0" smtClean="0"/>
              <a:t>Split content approaching 100GB in a site collection into a new site collection in a separate content database (STSADM)</a:t>
            </a:r>
          </a:p>
          <a:p>
            <a:r>
              <a:rPr lang="en-US" dirty="0" smtClean="0"/>
              <a:t>Watch out for the second stage recycle bin!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2003 -&gt; 2007 smallest unit of upgrade was Site Collection</a:t>
            </a:r>
          </a:p>
          <a:p>
            <a:pPr lvl="1"/>
            <a:r>
              <a:rPr lang="en-US" dirty="0" smtClean="0"/>
              <a:t>No reason to suspect this will change with O14</a:t>
            </a:r>
          </a:p>
          <a:p>
            <a:r>
              <a:rPr lang="en-US" dirty="0" smtClean="0"/>
              <a:t>If a sub-site proves problematic during upgrade then the upgrade of all other sub-sites in the site collection is blocked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Backup/Restore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Full fidelity backups are only possible at the site collection level</a:t>
            </a:r>
          </a:p>
          <a:p>
            <a:r>
              <a:rPr lang="en-US" dirty="0" smtClean="0"/>
              <a:t>If a sub-site needs to be restored then the entire site collection must be restored</a:t>
            </a:r>
          </a:p>
          <a:p>
            <a:pPr lvl="1"/>
            <a:r>
              <a:rPr lang="en-US" dirty="0" smtClean="0"/>
              <a:t>STSADM export/import can be used once the site collection has been restored</a:t>
            </a:r>
          </a:p>
          <a:p>
            <a:pPr lvl="2"/>
            <a:r>
              <a:rPr lang="en-US" dirty="0" smtClean="0"/>
              <a:t>Cannot restore recycle bin, workflows, alerts, personalization settings, auditing data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solutions offer full fidelity recovery at more granular levels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Site Collections allow security groups and permissions to be isolated from other site collections</a:t>
            </a:r>
          </a:p>
          <a:p>
            <a:r>
              <a:rPr lang="en-US" dirty="0" smtClean="0"/>
              <a:t>Management is more complex with site collections</a:t>
            </a:r>
          </a:p>
          <a:p>
            <a:pPr lvl="1"/>
            <a:r>
              <a:rPr lang="en-US" dirty="0" smtClean="0"/>
              <a:t>Difficult to see what access a user has across site collections</a:t>
            </a:r>
          </a:p>
          <a:p>
            <a:pPr lvl="1"/>
            <a:r>
              <a:rPr lang="en-US" dirty="0" smtClean="0"/>
              <a:t>No OOTB way to synchronize settings across site collections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Avoid breaking inheritance where possible</a:t>
            </a:r>
          </a:p>
          <a:p>
            <a:pPr lvl="1"/>
            <a:r>
              <a:rPr lang="en-US" dirty="0" smtClean="0"/>
              <a:t>May result in unforeseen/undesirable consequences</a:t>
            </a:r>
          </a:p>
          <a:p>
            <a:pPr lvl="1"/>
            <a:r>
              <a:rPr lang="en-US" dirty="0" smtClean="0"/>
              <a:t>Site collections can reduce the need to break inheritance</a:t>
            </a:r>
          </a:p>
          <a:p>
            <a:r>
              <a:rPr lang="en-US" dirty="0" smtClean="0"/>
              <a:t>For large deployments Site Collections can be used to overcome SharePoint group limitations</a:t>
            </a:r>
          </a:p>
          <a:p>
            <a:pPr lvl="1"/>
            <a:r>
              <a:rPr lang="en-US" dirty="0" smtClean="0"/>
              <a:t>Cannot go over 2000 users or AD groups in a single ACL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6764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p white content">
  <a:themeElements>
    <a:clrScheme name="bp white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p white conte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pitals" pitchFamily="8" charset="0"/>
            <a:ea typeface="ＭＳ Ｐゴシック" pitchFamily="8" charset="-128"/>
          </a:defRPr>
        </a:defPPr>
      </a:lstStyle>
    </a:lnDef>
  </a:objectDefaults>
  <a:extraClrSchemeLst>
    <a:extraClrScheme>
      <a:clrScheme name="bp white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white 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white 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ession_x0020_ID xmlns="26181914-8035-4246-89a1-0b15d42ad7a6">265</Session_x0020_ID>
    <Co_x002d_Presenter_x0027_s_x0020_Email_x0020_Address xmlns="26181914-8035-4246-89a1-0b15d42ad7a6">JMedero@bandrsolutions.com</Co_x002d_Presenter_x0027_s_x0020_Email_x0020_Address>
    <Track xmlns="26181914-8035-4246-89a1-0b15d42ad7a6">IW</Track>
    <Status xmlns="26181914-8035-4246-89a1-0b15d42ad7a6">2nd Draft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F9AFFA92F5946BDBCDC7F6436C9A1" ma:contentTypeVersion="6" ma:contentTypeDescription="Create a new document." ma:contentTypeScope="" ma:versionID="3f2496bd37a64883ffb673ee483bbcf2">
  <xsd:schema xmlns:xsd="http://www.w3.org/2001/XMLSchema" xmlns:p="http://schemas.microsoft.com/office/2006/metadata/properties" xmlns:ns2="26181914-8035-4246-89a1-0b15d42ad7a6" targetNamespace="http://schemas.microsoft.com/office/2006/metadata/properties" ma:root="true" ma:fieldsID="c467c8fa05ee9cc8111076a25e78b8b3" ns2:_="">
    <xsd:import namespace="26181914-8035-4246-89a1-0b15d42ad7a6"/>
    <xsd:element name="properties">
      <xsd:complexType>
        <xsd:sequence>
          <xsd:element name="documentManagement">
            <xsd:complexType>
              <xsd:all>
                <xsd:element ref="ns2:Track"/>
                <xsd:element ref="ns2:Status"/>
                <xsd:element ref="ns2:Co_x002d_Presenter_x0027_s_x0020_Email_x0020_Address" minOccurs="0"/>
                <xsd:element ref="ns2:Session_x0020_ID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6181914-8035-4246-89a1-0b15d42ad7a6" elementFormDefault="qualified">
    <xsd:import namespace="http://schemas.microsoft.com/office/2006/documentManagement/types"/>
    <xsd:element name="Track" ma:index="8" ma:displayName="Track" ma:default="" ma:description="ITP (IT Pro)&#10;DEV (Developers and Designers&#10;IW (Information Worker)&#10;IA (Information Architect/Taxonomist)&#10;PM (Project Manager)&#10;CIO" ma:format="Dropdown" ma:internalName="Track">
      <xsd:simpleType>
        <xsd:restriction base="dms:Choice">
          <xsd:enumeration value="ITP"/>
          <xsd:enumeration value="DEV"/>
          <xsd:enumeration value="IW"/>
          <xsd:enumeration value="IA"/>
          <xsd:enumeration value="PM"/>
          <xsd:enumeration value="CIO"/>
        </xsd:restriction>
      </xsd:simpleType>
    </xsd:element>
    <xsd:element name="Status" ma:index="9" ma:displayName="Status" ma:default="1st Draft" ma:description="This column tracks the slide decks through a 4 phase approval process, 1st Draft, Reviewed, 2nd Draft, Approved" ma:format="RadioButtons" ma:internalName="Status">
      <xsd:simpleType>
        <xsd:restriction base="dms:Choice">
          <xsd:enumeration value="1st Draft"/>
          <xsd:enumeration value="Reviewed"/>
          <xsd:enumeration value="2nd Draft"/>
          <xsd:enumeration value="Approved"/>
        </xsd:restriction>
      </xsd:simpleType>
    </xsd:element>
    <xsd:element name="Co_x002d_Presenter_x0027_s_x0020_Email_x0020_Address" ma:index="10" nillable="true" ma:displayName="Co-Presenter's Email Address" ma:internalName="Co_x002d_Presenter_x0027_s_x0020_Email_x0020_Address">
      <xsd:simpleType>
        <xsd:restriction base="dms:Text">
          <xsd:maxLength value="255"/>
        </xsd:restriction>
      </xsd:simpleType>
    </xsd:element>
    <xsd:element name="Session_x0020_ID" ma:index="11" ma:displayName="Session ID" ma:decimals="0" ma:default="100" ma:description="Please enter a number such as 101, 205, 306, 411" ma:internalName="Session_x0020_ID">
      <xsd:simpleType>
        <xsd:restriction base="dms:Number">
          <xsd:maxInclusive value="499"/>
          <xsd:minInclusive value="10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763E6A6-45AA-4C64-81C3-8006D531C269}">
  <ds:schemaRefs>
    <ds:schemaRef ds:uri="http://schemas.microsoft.com/office/2006/metadata/properties"/>
    <ds:schemaRef ds:uri="26181914-8035-4246-89a1-0b15d42ad7a6"/>
  </ds:schemaRefs>
</ds:datastoreItem>
</file>

<file path=customXml/itemProps2.xml><?xml version="1.0" encoding="utf-8"?>
<ds:datastoreItem xmlns:ds="http://schemas.openxmlformats.org/officeDocument/2006/customXml" ds:itemID="{13A0BF47-4D5D-4DA5-962F-F63729157F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D2F867-DA1A-4D52-9F4C-BD06BADE59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181914-8035-4246-89a1-0b15d42ad7a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Templates:bp white content.pot</Template>
  <TotalTime>20738</TotalTime>
  <Words>1950</Words>
  <PresentationFormat>On-screen Show (4:3)</PresentationFormat>
  <Paragraphs>242</Paragraphs>
  <Slides>29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bp white content</vt:lpstr>
      <vt:lpstr>Sub-site or Site Collection?</vt:lpstr>
      <vt:lpstr>Slide 2</vt:lpstr>
      <vt:lpstr>Agenda</vt:lpstr>
      <vt:lpstr>Site Collections vs. Sub-Sites</vt:lpstr>
      <vt:lpstr>Considerations</vt:lpstr>
      <vt:lpstr>Scalability</vt:lpstr>
      <vt:lpstr>Upgrade Scope</vt:lpstr>
      <vt:lpstr>Backup/Restore</vt:lpstr>
      <vt:lpstr>Security</vt:lpstr>
      <vt:lpstr>Search Settings</vt:lpstr>
      <vt:lpstr>Auditing/IRM</vt:lpstr>
      <vt:lpstr>Feature Scope</vt:lpstr>
      <vt:lpstr>Recycle Bin</vt:lpstr>
      <vt:lpstr>Usage Reporting</vt:lpstr>
      <vt:lpstr>There can be only one! </vt:lpstr>
      <vt:lpstr>Consistent Navigation</vt:lpstr>
      <vt:lpstr>Branding</vt:lpstr>
      <vt:lpstr>Content Aggregation</vt:lpstr>
      <vt:lpstr>Content Types / Site Columns</vt:lpstr>
      <vt:lpstr>Cross-Site Configurator</vt:lpstr>
      <vt:lpstr>PowerShell</vt:lpstr>
      <vt:lpstr>Dealing with Change</vt:lpstr>
      <vt:lpstr>Managing Content Databases</vt:lpstr>
      <vt:lpstr>Converting to/from Site Collections</vt:lpstr>
      <vt:lpstr>Publishing Site Migration Errors</vt:lpstr>
      <vt:lpstr>Key Takeaways</vt:lpstr>
      <vt:lpstr>Resources</vt:lpstr>
      <vt:lpstr>Thank you for attending!</vt:lpstr>
      <vt:lpstr>Thank you for attending!</vt:lpstr>
    </vt:vector>
  </TitlesOfParts>
  <Company>Tripp Agency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Sub-site or Site Collection? Best Practice Approaches, Considerations, and Lessons Learned</dc:title>
  <dc:creator>Gary LaPointe</dc:creator>
  <cp:lastModifiedBy>Gary Lapointe</cp:lastModifiedBy>
  <cp:revision>322</cp:revision>
  <cp:lastPrinted>2007-11-08T17:20:20Z</cp:lastPrinted>
  <dcterms:modified xsi:type="dcterms:W3CDTF">2009-02-02T23:03:45Z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0x010100980F9AFFA92F5946BDBCDC7F6436C9A1</vt:lpwstr>
  </property>
</Properties>
</file>