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96" r:id="rId3"/>
    <p:sldId id="291" r:id="rId4"/>
    <p:sldId id="292" r:id="rId5"/>
    <p:sldId id="267" r:id="rId6"/>
    <p:sldId id="257" r:id="rId7"/>
    <p:sldId id="258" r:id="rId8"/>
    <p:sldId id="308" r:id="rId9"/>
    <p:sldId id="264" r:id="rId10"/>
    <p:sldId id="309" r:id="rId11"/>
    <p:sldId id="266" r:id="rId12"/>
    <p:sldId id="284" r:id="rId13"/>
    <p:sldId id="277" r:id="rId14"/>
    <p:sldId id="293" r:id="rId15"/>
    <p:sldId id="259" r:id="rId16"/>
    <p:sldId id="285" r:id="rId17"/>
    <p:sldId id="261" r:id="rId18"/>
    <p:sldId id="262" r:id="rId19"/>
    <p:sldId id="263" r:id="rId20"/>
    <p:sldId id="294" r:id="rId21"/>
    <p:sldId id="269" r:id="rId22"/>
    <p:sldId id="270" r:id="rId23"/>
    <p:sldId id="287" r:id="rId24"/>
    <p:sldId id="271" r:id="rId25"/>
    <p:sldId id="288" r:id="rId26"/>
    <p:sldId id="272" r:id="rId27"/>
    <p:sldId id="289" r:id="rId28"/>
    <p:sldId id="276" r:id="rId29"/>
    <p:sldId id="281" r:id="rId30"/>
    <p:sldId id="290" r:id="rId31"/>
    <p:sldId id="306" r:id="rId32"/>
    <p:sldId id="307" r:id="rId33"/>
    <p:sldId id="295" r:id="rId34"/>
    <p:sldId id="283" r:id="rId35"/>
    <p:sldId id="278" r:id="rId36"/>
    <p:sldId id="279" r:id="rId37"/>
    <p:sldId id="280" r:id="rId38"/>
    <p:sldId id="298" r:id="rId39"/>
    <p:sldId id="302" r:id="rId40"/>
    <p:sldId id="299" r:id="rId41"/>
    <p:sldId id="300" r:id="rId42"/>
    <p:sldId id="301" r:id="rId43"/>
    <p:sldId id="297" r:id="rId44"/>
    <p:sldId id="303" r:id="rId45"/>
    <p:sldId id="304" r:id="rId46"/>
    <p:sldId id="30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8" autoAdjust="0"/>
    <p:restoredTop sz="60058" autoAdjust="0"/>
  </p:normalViewPr>
  <p:slideViewPr>
    <p:cSldViewPr>
      <p:cViewPr>
        <p:scale>
          <a:sx n="80" d="100"/>
          <a:sy n="80" d="100"/>
        </p:scale>
        <p:origin x="-252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4540F-DC03-465C-8BC8-4CF4B96FA059}" type="datetimeFigureOut">
              <a:rPr lang="en-US" smtClean="0"/>
              <a:pPr/>
              <a:t>4/27/2010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F3B254-5535-4D2C-BCA6-10BB4254127A}" type="slidenum">
              <a:rPr lang="en-US" smtClean="0"/>
              <a:pPr/>
              <a:t>‹#›</a:t>
            </a:fld>
            <a:endParaRPr lang="en-US"/>
          </a:p>
        </p:txBody>
      </p:sp>
    </p:spTree>
    <p:extLst>
      <p:ext uri="{BB962C8B-B14F-4D97-AF65-F5344CB8AC3E}">
        <p14:creationId xmlns:p14="http://schemas.microsoft.com/office/powerpoint/2010/main" val="15053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#DEMO: Get-Command, Get-Member</a:t>
            </a:r>
          </a:p>
          <a:p>
            <a:r>
              <a:rPr lang="en-US" dirty="0" smtClean="0"/>
              <a:t>#Display the help for the Get-Command cmdlet</a:t>
            </a:r>
          </a:p>
          <a:p>
            <a:r>
              <a:rPr lang="en-US" dirty="0" smtClean="0"/>
              <a:t>help get-command                                                                                                       </a:t>
            </a:r>
          </a:p>
          <a:p>
            <a:r>
              <a:rPr lang="en-US" dirty="0" smtClean="0"/>
              <a:t>#Get a listing of all the SharePoint cmdlets</a:t>
            </a:r>
          </a:p>
          <a:p>
            <a:r>
              <a:rPr lang="en-US" dirty="0" err="1" smtClean="0"/>
              <a:t>gcm</a:t>
            </a:r>
            <a:r>
              <a:rPr lang="en-US" dirty="0" smtClean="0"/>
              <a:t> -</a:t>
            </a:r>
            <a:r>
              <a:rPr lang="en-US" dirty="0" err="1" smtClean="0"/>
              <a:t>pssnapin</a:t>
            </a:r>
            <a:r>
              <a:rPr lang="en-US" dirty="0" smtClean="0"/>
              <a:t> </a:t>
            </a:r>
            <a:r>
              <a:rPr lang="en-US" dirty="0" err="1" smtClean="0"/>
              <a:t>Microsoft.SharePoint.PowerShell</a:t>
            </a:r>
            <a:r>
              <a:rPr lang="en-US" dirty="0" smtClean="0"/>
              <a:t>                                                                          </a:t>
            </a:r>
          </a:p>
          <a:p>
            <a:r>
              <a:rPr lang="en-US" dirty="0" smtClean="0"/>
              <a:t>#Store a listing of all the SharePoint cmdlet definitions in a text file sorted by noun</a:t>
            </a:r>
          </a:p>
          <a:p>
            <a:r>
              <a:rPr lang="en-US" dirty="0" err="1" smtClean="0"/>
              <a:t>gcm</a:t>
            </a:r>
            <a:r>
              <a:rPr lang="en-US" dirty="0" smtClean="0"/>
              <a:t> -</a:t>
            </a:r>
            <a:r>
              <a:rPr lang="en-US" dirty="0" err="1" smtClean="0"/>
              <a:t>pssnapin</a:t>
            </a:r>
            <a:r>
              <a:rPr lang="en-US" dirty="0" smtClean="0"/>
              <a:t> </a:t>
            </a:r>
            <a:r>
              <a:rPr lang="en-US" dirty="0" err="1" smtClean="0"/>
              <a:t>Microsoft.SharePoint.PowerShell</a:t>
            </a:r>
            <a:r>
              <a:rPr lang="en-US" dirty="0" smtClean="0"/>
              <a:t> | sort noun | select Definition | Set-Content c:\cmds.txt                                </a:t>
            </a:r>
          </a:p>
          <a:p>
            <a:r>
              <a:rPr lang="en-US" dirty="0" smtClean="0"/>
              <a:t>#Get just the </a:t>
            </a:r>
            <a:r>
              <a:rPr lang="en-US" dirty="0" err="1" smtClean="0"/>
              <a:t>SPService</a:t>
            </a:r>
            <a:r>
              <a:rPr lang="en-US" dirty="0" smtClean="0"/>
              <a:t> related cmdlets</a:t>
            </a:r>
          </a:p>
          <a:p>
            <a:r>
              <a:rPr lang="en-US" dirty="0" err="1" smtClean="0"/>
              <a:t>gcm</a:t>
            </a:r>
            <a:r>
              <a:rPr lang="en-US" dirty="0" smtClean="0"/>
              <a:t> -noun </a:t>
            </a:r>
            <a:r>
              <a:rPr lang="en-US" dirty="0" err="1" smtClean="0"/>
              <a:t>SPService</a:t>
            </a:r>
            <a:r>
              <a:rPr lang="en-US" dirty="0" smtClean="0"/>
              <a:t>*                                                                                                   </a:t>
            </a:r>
          </a:p>
          <a:p>
            <a:r>
              <a:rPr lang="en-US" dirty="0" smtClean="0"/>
              <a:t>#We can also use multiple wildcards</a:t>
            </a:r>
          </a:p>
          <a:p>
            <a:r>
              <a:rPr lang="en-US" dirty="0" err="1" smtClean="0"/>
              <a:t>gcm</a:t>
            </a:r>
            <a:r>
              <a:rPr lang="en-US" dirty="0" smtClean="0"/>
              <a:t> *</a:t>
            </a:r>
            <a:r>
              <a:rPr lang="en-US" dirty="0" err="1" smtClean="0"/>
              <a:t>SPService</a:t>
            </a:r>
            <a:r>
              <a:rPr lang="en-US" dirty="0" smtClean="0"/>
              <a:t>*                                                                                                        </a:t>
            </a:r>
          </a:p>
          <a:p>
            <a:r>
              <a:rPr lang="en-US" dirty="0" smtClean="0"/>
              <a:t>#Return just the syntax of a cmdlet</a:t>
            </a:r>
          </a:p>
          <a:p>
            <a:r>
              <a:rPr lang="en-US" dirty="0" err="1" smtClean="0"/>
              <a:t>gcm</a:t>
            </a:r>
            <a:r>
              <a:rPr lang="en-US" dirty="0" smtClean="0"/>
              <a:t> Get-</a:t>
            </a:r>
            <a:r>
              <a:rPr lang="en-US" dirty="0" err="1" smtClean="0"/>
              <a:t>SPServiceApplicationPool</a:t>
            </a:r>
            <a:r>
              <a:rPr lang="en-US" dirty="0" smtClean="0"/>
              <a:t> -syntax       </a:t>
            </a:r>
          </a:p>
          <a:p>
            <a:r>
              <a:rPr lang="en-US" dirty="0" smtClean="0"/>
              <a:t>#Display the help for the Get-</a:t>
            </a:r>
            <a:r>
              <a:rPr lang="en-US" dirty="0" err="1" smtClean="0"/>
              <a:t>SPServiceApplicationPool</a:t>
            </a:r>
            <a:r>
              <a:rPr lang="en-US" dirty="0" smtClean="0"/>
              <a:t> cmdlet</a:t>
            </a:r>
          </a:p>
          <a:p>
            <a:r>
              <a:rPr lang="en-US" dirty="0" smtClean="0"/>
              <a:t>help Get-</a:t>
            </a:r>
            <a:r>
              <a:rPr lang="en-US" dirty="0" err="1" smtClean="0"/>
              <a:t>SPServiceApplicationPool</a:t>
            </a:r>
            <a:r>
              <a:rPr lang="en-US" dirty="0" smtClean="0"/>
              <a:t>                                                                                                        </a:t>
            </a:r>
          </a:p>
          <a:p>
            <a:r>
              <a:rPr lang="en-US" dirty="0" smtClean="0"/>
              <a:t>#Get a listing of all the application pools</a:t>
            </a:r>
          </a:p>
          <a:p>
            <a:r>
              <a:rPr lang="en-US" dirty="0" smtClean="0"/>
              <a:t>Get-</a:t>
            </a:r>
            <a:r>
              <a:rPr lang="en-US" dirty="0" err="1" smtClean="0"/>
              <a:t>SPServiceApplicationPool</a:t>
            </a:r>
            <a:endParaRPr lang="en-US" dirty="0" smtClean="0"/>
          </a:p>
          <a:p>
            <a:r>
              <a:rPr lang="en-US" dirty="0" smtClean="0"/>
              <a:t>#See all the available methods and properties                                                                            </a:t>
            </a:r>
          </a:p>
          <a:p>
            <a:r>
              <a:rPr lang="en-US" dirty="0" smtClean="0"/>
              <a:t>Get-</a:t>
            </a:r>
            <a:r>
              <a:rPr lang="en-US" dirty="0" err="1" smtClean="0"/>
              <a:t>SPServiceApplicationPool</a:t>
            </a:r>
            <a:r>
              <a:rPr lang="en-US" dirty="0" smtClean="0"/>
              <a:t> | gm      </a:t>
            </a:r>
          </a:p>
          <a:p>
            <a:r>
              <a:rPr lang="en-US" dirty="0" smtClean="0"/>
              <a:t>#Return back the actual ID shown in IIS</a:t>
            </a:r>
          </a:p>
          <a:p>
            <a:r>
              <a:rPr lang="en-US" dirty="0" smtClean="0"/>
              <a:t>Get-</a:t>
            </a:r>
            <a:r>
              <a:rPr lang="en-US" dirty="0" err="1" smtClean="0"/>
              <a:t>SPServiceApplicationPool</a:t>
            </a:r>
            <a:r>
              <a:rPr lang="en-US" dirty="0" smtClean="0"/>
              <a:t> | select Id, Name</a:t>
            </a:r>
          </a:p>
          <a:p>
            <a:endParaRPr lang="en-US" dirty="0" smtClean="0"/>
          </a:p>
          <a:p>
            <a:r>
              <a:rPr lang="en-US" dirty="0" smtClean="0"/>
              <a:t>#DEMO: PowerShell Threading</a:t>
            </a:r>
          </a:p>
          <a:p>
            <a:r>
              <a:rPr lang="en-US" dirty="0" smtClean="0"/>
              <a:t>#Retrieve the current thread settings</a:t>
            </a:r>
          </a:p>
          <a:p>
            <a:r>
              <a:rPr lang="en-US" dirty="0" smtClean="0"/>
              <a:t>$</a:t>
            </a:r>
            <a:r>
              <a:rPr lang="en-US" dirty="0" err="1" smtClean="0"/>
              <a:t>host.Runspace.ThreadOptions</a:t>
            </a:r>
            <a:r>
              <a:rPr lang="en-US" dirty="0" smtClean="0"/>
              <a:t> </a:t>
            </a:r>
          </a:p>
          <a:p>
            <a:r>
              <a:rPr lang="en-US" dirty="0" smtClean="0"/>
              <a:t>#Create a utility function to quickly get the current thread Id</a:t>
            </a:r>
          </a:p>
          <a:p>
            <a:r>
              <a:rPr lang="en-US" dirty="0" smtClean="0"/>
              <a:t>function Get-</a:t>
            </a:r>
            <a:r>
              <a:rPr lang="en-US" dirty="0" err="1" smtClean="0"/>
              <a:t>ThreadId</a:t>
            </a:r>
            <a:r>
              <a:rPr lang="en-US" dirty="0" smtClean="0"/>
              <a:t> { [</a:t>
            </a:r>
            <a:r>
              <a:rPr lang="en-US" dirty="0" err="1" smtClean="0"/>
              <a:t>Threading.Thread</a:t>
            </a:r>
            <a:r>
              <a:rPr lang="en-US" dirty="0" smtClean="0"/>
              <a:t>]::</a:t>
            </a:r>
            <a:r>
              <a:rPr lang="en-US" dirty="0" err="1" smtClean="0"/>
              <a:t>CurrentThread.ManagedThreadId</a:t>
            </a:r>
            <a:r>
              <a:rPr lang="en-US" dirty="0" smtClean="0"/>
              <a:t> } </a:t>
            </a:r>
          </a:p>
          <a:p>
            <a:r>
              <a:rPr lang="en-US" dirty="0" smtClean="0"/>
              <a:t>#Get the thread ID three times using three lines</a:t>
            </a:r>
          </a:p>
          <a:p>
            <a:r>
              <a:rPr lang="en-US" dirty="0" smtClean="0"/>
              <a:t>Get-</a:t>
            </a:r>
            <a:r>
              <a:rPr lang="en-US" dirty="0" err="1" smtClean="0"/>
              <a:t>ThreadId</a:t>
            </a:r>
            <a:endParaRPr lang="en-US" dirty="0" smtClean="0"/>
          </a:p>
          <a:p>
            <a:r>
              <a:rPr lang="en-US" dirty="0" smtClean="0"/>
              <a:t>Get-</a:t>
            </a:r>
            <a:r>
              <a:rPr lang="en-US" dirty="0" err="1" smtClean="0"/>
              <a:t>ThreadId</a:t>
            </a:r>
            <a:endParaRPr lang="en-US" dirty="0" smtClean="0"/>
          </a:p>
          <a:p>
            <a:r>
              <a:rPr lang="en-US" dirty="0" smtClean="0"/>
              <a:t>Get-</a:t>
            </a:r>
            <a:r>
              <a:rPr lang="en-US" dirty="0" err="1" smtClean="0"/>
              <a:t>ThreadId</a:t>
            </a:r>
            <a:endParaRPr lang="en-US" dirty="0" smtClean="0"/>
          </a:p>
          <a:p>
            <a:r>
              <a:rPr lang="en-US" dirty="0" smtClean="0"/>
              <a:t>#Get the thread ID three times in one line</a:t>
            </a:r>
          </a:p>
          <a:p>
            <a:r>
              <a:rPr lang="en-US" dirty="0" smtClean="0"/>
              <a:t>Get-</a:t>
            </a:r>
            <a:r>
              <a:rPr lang="en-US" dirty="0" err="1" smtClean="0"/>
              <a:t>ThreadId;Get</a:t>
            </a:r>
            <a:r>
              <a:rPr lang="en-US" dirty="0" smtClean="0"/>
              <a:t>-</a:t>
            </a:r>
            <a:r>
              <a:rPr lang="en-US" dirty="0" err="1" smtClean="0"/>
              <a:t>ThreadId;Get</a:t>
            </a:r>
            <a:r>
              <a:rPr lang="en-US" dirty="0" smtClean="0"/>
              <a:t>-</a:t>
            </a:r>
            <a:r>
              <a:rPr lang="en-US" dirty="0" err="1" smtClean="0"/>
              <a:t>ThreadId</a:t>
            </a:r>
            <a:endParaRPr lang="en-US" dirty="0" smtClean="0"/>
          </a:p>
          <a:p>
            <a:endParaRPr lang="en-US" dirty="0" smtClean="0"/>
          </a:p>
          <a:p>
            <a:r>
              <a:rPr lang="en-US" dirty="0" smtClean="0"/>
              <a:t>#DEMO: Maintenance cmdlets</a:t>
            </a:r>
          </a:p>
          <a:p>
            <a:r>
              <a:rPr lang="en-US" dirty="0" smtClean="0"/>
              <a:t>#Show the help for Get-</a:t>
            </a:r>
            <a:r>
              <a:rPr lang="en-US" dirty="0" err="1" smtClean="0"/>
              <a:t>SPLogEvent</a:t>
            </a:r>
            <a:endParaRPr lang="en-US" dirty="0" smtClean="0"/>
          </a:p>
          <a:p>
            <a:r>
              <a:rPr lang="en-US" dirty="0" smtClean="0"/>
              <a:t>help Get-</a:t>
            </a:r>
            <a:r>
              <a:rPr lang="en-US" dirty="0" err="1" smtClean="0"/>
              <a:t>SPLogEvent</a:t>
            </a:r>
            <a:endParaRPr lang="en-US" dirty="0" smtClean="0"/>
          </a:p>
          <a:p>
            <a:r>
              <a:rPr lang="en-US" dirty="0" smtClean="0"/>
              <a:t>#Get all events for a</a:t>
            </a:r>
            <a:r>
              <a:rPr lang="en-US" baseline="0" dirty="0" smtClean="0"/>
              <a:t> Correlation ID</a:t>
            </a:r>
            <a:endParaRPr lang="en-US" dirty="0" smtClean="0"/>
          </a:p>
          <a:p>
            <a:r>
              <a:rPr lang="en-US" dirty="0" smtClean="0"/>
              <a:t>Get-</a:t>
            </a:r>
            <a:r>
              <a:rPr lang="en-US" dirty="0" err="1" smtClean="0"/>
              <a:t>SPLogEvent</a:t>
            </a:r>
            <a:r>
              <a:rPr lang="en-US" dirty="0" smtClean="0"/>
              <a:t> | where {$_.Correlation -</a:t>
            </a:r>
            <a:r>
              <a:rPr lang="en-US" dirty="0" err="1" smtClean="0"/>
              <a:t>eq</a:t>
            </a:r>
            <a:r>
              <a:rPr lang="en-US" dirty="0" smtClean="0"/>
              <a:t> "fb72b45e-2ef2-43c8-971b-030c360633b"}</a:t>
            </a:r>
          </a:p>
          <a:p>
            <a:r>
              <a:rPr lang="en-US" dirty="0" smtClean="0"/>
              <a:t>#Test a content database</a:t>
            </a:r>
          </a:p>
          <a:p>
            <a:r>
              <a:rPr lang="en-US" dirty="0" smtClean="0"/>
              <a:t>Test-</a:t>
            </a:r>
            <a:r>
              <a:rPr lang="en-US" dirty="0" err="1" smtClean="0"/>
              <a:t>SPContentDatabase</a:t>
            </a:r>
            <a:r>
              <a:rPr lang="en-US" dirty="0" smtClean="0"/>
              <a:t> SharePoint_Content_Portal1 -</a:t>
            </a:r>
            <a:r>
              <a:rPr lang="en-US" dirty="0" err="1" smtClean="0"/>
              <a:t>ShowRowCounts</a:t>
            </a:r>
            <a:endParaRPr lang="en-US" dirty="0" smtClean="0"/>
          </a:p>
          <a:p>
            <a:r>
              <a:rPr lang="en-US" dirty="0" smtClean="0"/>
              <a:t>#Enable the developer dashboard</a:t>
            </a:r>
          </a:p>
          <a:p>
            <a:r>
              <a:rPr lang="en-US" dirty="0" smtClean="0"/>
              <a:t>$dash = [</a:t>
            </a:r>
            <a:r>
              <a:rPr lang="en-US" dirty="0" err="1" smtClean="0"/>
              <a:t>Microsoft.SharePoint.Administration.SPWebService</a:t>
            </a:r>
            <a:r>
              <a:rPr lang="en-US" dirty="0" smtClean="0"/>
              <a:t>]::</a:t>
            </a:r>
            <a:r>
              <a:rPr lang="en-US" dirty="0" err="1" smtClean="0"/>
              <a:t>ContentService.DeveloperDashboardSettings</a:t>
            </a:r>
            <a:endParaRPr lang="en-US" dirty="0" smtClean="0"/>
          </a:p>
          <a:p>
            <a:r>
              <a:rPr lang="en-US" dirty="0" smtClean="0"/>
              <a:t>$</a:t>
            </a:r>
            <a:r>
              <a:rPr lang="en-US" dirty="0" err="1" smtClean="0"/>
              <a:t>dash.DisplayLevel</a:t>
            </a:r>
            <a:r>
              <a:rPr lang="en-US" dirty="0" smtClean="0"/>
              <a:t> = "</a:t>
            </a:r>
            <a:r>
              <a:rPr lang="en-US" dirty="0" err="1" smtClean="0"/>
              <a:t>OnDemand</a:t>
            </a:r>
            <a:r>
              <a:rPr lang="en-US" dirty="0" smtClean="0"/>
              <a:t>"</a:t>
            </a:r>
          </a:p>
          <a:p>
            <a:r>
              <a:rPr lang="en-US" dirty="0" smtClean="0"/>
              <a:t>$</a:t>
            </a:r>
            <a:r>
              <a:rPr lang="en-US" dirty="0" err="1" smtClean="0"/>
              <a:t>dash.TraceEnabled</a:t>
            </a:r>
            <a:r>
              <a:rPr lang="en-US" dirty="0" smtClean="0"/>
              <a:t> = $true</a:t>
            </a:r>
          </a:p>
          <a:p>
            <a:r>
              <a:rPr lang="en-US" dirty="0" smtClean="0"/>
              <a:t>$</a:t>
            </a:r>
            <a:r>
              <a:rPr lang="en-US" dirty="0" err="1" smtClean="0"/>
              <a:t>dash.Update</a:t>
            </a:r>
            <a:r>
              <a:rPr lang="en-US" dirty="0" smtClean="0"/>
              <a:t>()</a:t>
            </a:r>
          </a:p>
          <a:p>
            <a:endParaRPr lang="en-US" dirty="0" smtClean="0"/>
          </a:p>
          <a:p>
            <a:r>
              <a:rPr lang="en-US" dirty="0" smtClean="0"/>
              <a:t>#DEMO: Reporting</a:t>
            </a:r>
          </a:p>
          <a:p>
            <a:r>
              <a:rPr lang="en-US" dirty="0" smtClean="0"/>
              <a:t>#Get Usage for a set of site collections—shows a collection for usage</a:t>
            </a:r>
          </a:p>
          <a:p>
            <a:r>
              <a:rPr lang="en-US" dirty="0" smtClean="0"/>
              <a:t>Get-</a:t>
            </a:r>
            <a:r>
              <a:rPr lang="en-US" dirty="0" err="1" smtClean="0"/>
              <a:t>SPSite</a:t>
            </a:r>
            <a:r>
              <a:rPr lang="en-US" dirty="0" smtClean="0"/>
              <a:t> | Select URL, Usage</a:t>
            </a:r>
          </a:p>
          <a:p>
            <a:r>
              <a:rPr lang="en-US" dirty="0" smtClean="0"/>
              <a:t>#Use a calculate property to “reach inside” the Usage property to get a specific value</a:t>
            </a:r>
          </a:p>
          <a:p>
            <a:r>
              <a:rPr lang="en-US" dirty="0" smtClean="0"/>
              <a:t>Get-</a:t>
            </a:r>
            <a:r>
              <a:rPr lang="en-US" dirty="0" err="1" smtClean="0"/>
              <a:t>SPSite</a:t>
            </a:r>
            <a:r>
              <a:rPr lang="en-US" dirty="0" smtClean="0"/>
              <a:t> | Select URL, @{Expression={$_.</a:t>
            </a:r>
            <a:r>
              <a:rPr lang="en-US" dirty="0" err="1" smtClean="0"/>
              <a:t>Usage.Storage</a:t>
            </a:r>
            <a:r>
              <a:rPr lang="en-US" dirty="0" smtClean="0"/>
              <a:t>}}</a:t>
            </a:r>
          </a:p>
          <a:p>
            <a:r>
              <a:rPr lang="en-US" dirty="0" smtClean="0"/>
              <a:t>#Make it cleaner with titles and formatting</a:t>
            </a:r>
          </a:p>
          <a:p>
            <a:r>
              <a:rPr lang="en-US" dirty="0" smtClean="0"/>
              <a:t>Get-</a:t>
            </a:r>
            <a:r>
              <a:rPr lang="en-US" dirty="0" err="1" smtClean="0"/>
              <a:t>SPSite</a:t>
            </a:r>
            <a:r>
              <a:rPr lang="en-US" dirty="0" smtClean="0"/>
              <a:t> | Select URL, @{Name="Storage"; Expression={"{0:N2} GB" -f ($_.</a:t>
            </a:r>
            <a:r>
              <a:rPr lang="en-US" dirty="0" err="1" smtClean="0"/>
              <a:t>Usage.Storage</a:t>
            </a:r>
            <a:r>
              <a:rPr lang="en-US" dirty="0" smtClean="0"/>
              <a:t>/1GB)}}</a:t>
            </a:r>
          </a:p>
          <a:p>
            <a:r>
              <a:rPr lang="en-US" dirty="0" smtClean="0"/>
              <a:t>#Then do something with the data!  This new "object" is still </a:t>
            </a:r>
            <a:r>
              <a:rPr lang="en-US" dirty="0" err="1" smtClean="0"/>
              <a:t>pipelineable</a:t>
            </a:r>
            <a:r>
              <a:rPr lang="en-US" dirty="0" smtClean="0"/>
              <a:t> and actionable (here with </a:t>
            </a:r>
            <a:r>
              <a:rPr lang="en-US" dirty="0" err="1" smtClean="0"/>
              <a:t>GridView</a:t>
            </a:r>
            <a:r>
              <a:rPr lang="en-US" dirty="0" smtClean="0"/>
              <a:t>)</a:t>
            </a:r>
          </a:p>
          <a:p>
            <a:r>
              <a:rPr lang="en-US" dirty="0" smtClean="0"/>
              <a:t>Get-</a:t>
            </a:r>
            <a:r>
              <a:rPr lang="en-US" dirty="0" err="1" smtClean="0"/>
              <a:t>SPSite</a:t>
            </a:r>
            <a:r>
              <a:rPr lang="en-US" dirty="0" smtClean="0"/>
              <a:t> | Select URL, @{Name="Storage"; Expression={"{0:N2} GB" -f ($_.</a:t>
            </a:r>
            <a:r>
              <a:rPr lang="en-US" dirty="0" err="1" smtClean="0"/>
              <a:t>Usage.Storage</a:t>
            </a:r>
            <a:r>
              <a:rPr lang="en-US" dirty="0" smtClean="0"/>
              <a:t>/1GB)}}, @{Name="Quota"; Expression={"{0:N2} GB" -f ($_.</a:t>
            </a:r>
            <a:r>
              <a:rPr lang="en-US" dirty="0" err="1" smtClean="0"/>
              <a:t>Quota.StorageMaximumLevel</a:t>
            </a:r>
            <a:r>
              <a:rPr lang="en-US" dirty="0" smtClean="0"/>
              <a:t>/1GB)} } | Out-</a:t>
            </a:r>
            <a:r>
              <a:rPr lang="en-US" dirty="0" err="1" smtClean="0"/>
              <a:t>GridView</a:t>
            </a:r>
            <a:r>
              <a:rPr lang="en-US" dirty="0" smtClean="0"/>
              <a:t> -Title "Sites w/Usage"</a:t>
            </a:r>
          </a:p>
          <a:p>
            <a:r>
              <a:rPr lang="en-US" dirty="0" smtClean="0"/>
              <a:t>#Get all the installed features</a:t>
            </a:r>
          </a:p>
          <a:p>
            <a:r>
              <a:rPr lang="en-US" dirty="0" smtClean="0"/>
              <a:t>Get-</a:t>
            </a:r>
            <a:r>
              <a:rPr lang="en-US" dirty="0" err="1" smtClean="0"/>
              <a:t>SPFeature</a:t>
            </a:r>
            <a:endParaRPr lang="en-US" dirty="0" smtClean="0"/>
          </a:p>
          <a:p>
            <a:r>
              <a:rPr lang="en-US" dirty="0" smtClean="0"/>
              <a:t>#Get all the features installed for a specific scope</a:t>
            </a:r>
          </a:p>
          <a:p>
            <a:r>
              <a:rPr lang="en-US" dirty="0" smtClean="0"/>
              <a:t>Get-</a:t>
            </a:r>
            <a:r>
              <a:rPr lang="en-US" dirty="0" err="1" smtClean="0"/>
              <a:t>SPFeature</a:t>
            </a:r>
            <a:r>
              <a:rPr lang="en-US" dirty="0" smtClean="0"/>
              <a:t> | Where { $_.Scope –</a:t>
            </a:r>
            <a:r>
              <a:rPr lang="en-US" dirty="0" err="1" smtClean="0"/>
              <a:t>eq</a:t>
            </a:r>
            <a:r>
              <a:rPr lang="en-US" dirty="0" smtClean="0"/>
              <a:t> "Web" }</a:t>
            </a:r>
          </a:p>
          <a:p>
            <a:r>
              <a:rPr lang="en-US" dirty="0" smtClean="0"/>
              <a:t>#Get information about a specific feature</a:t>
            </a:r>
          </a:p>
          <a:p>
            <a:r>
              <a:rPr lang="en-US" dirty="0" smtClean="0"/>
              <a:t>Get-</a:t>
            </a:r>
            <a:r>
              <a:rPr lang="en-US" dirty="0" err="1" smtClean="0"/>
              <a:t>SPFeature</a:t>
            </a:r>
            <a:r>
              <a:rPr lang="en-US" dirty="0" smtClean="0"/>
              <a:t> </a:t>
            </a:r>
            <a:r>
              <a:rPr lang="en-US" dirty="0" err="1" smtClean="0"/>
              <a:t>ContentTypeHub</a:t>
            </a:r>
            <a:r>
              <a:rPr lang="en-US" dirty="0" smtClean="0"/>
              <a:t> | select *</a:t>
            </a:r>
          </a:p>
          <a:p>
            <a:r>
              <a:rPr lang="en-US" dirty="0" smtClean="0"/>
              <a:t>#Get all enabled features for a specific scope</a:t>
            </a:r>
          </a:p>
          <a:p>
            <a:r>
              <a:rPr lang="en-US" dirty="0" smtClean="0"/>
              <a:t>Get-</a:t>
            </a:r>
            <a:r>
              <a:rPr lang="en-US" dirty="0" err="1" smtClean="0"/>
              <a:t>SPFeature</a:t>
            </a:r>
            <a:r>
              <a:rPr lang="en-US" dirty="0" smtClean="0"/>
              <a:t> -Site http://portal</a:t>
            </a:r>
          </a:p>
          <a:p>
            <a:r>
              <a:rPr lang="en-US" dirty="0" smtClean="0"/>
              <a:t>#Launch the AuditReport.ps1 script file in the editor</a:t>
            </a:r>
          </a:p>
          <a:p>
            <a:r>
              <a:rPr lang="en-US" dirty="0" err="1" smtClean="0"/>
              <a:t>powershell_ise</a:t>
            </a:r>
            <a:r>
              <a:rPr lang="en-US" dirty="0" smtClean="0"/>
              <a:t> .\AuditReport.ps1</a:t>
            </a:r>
          </a:p>
          <a:p>
            <a:r>
              <a:rPr lang="en-US" dirty="0" smtClean="0"/>
              <a:t>#Display all users and their permissions for http://portal</a:t>
            </a:r>
          </a:p>
          <a:p>
            <a:r>
              <a:rPr lang="en-US" dirty="0" smtClean="0"/>
              <a:t>. .\AuditReport.ps1 -</a:t>
            </a:r>
            <a:r>
              <a:rPr lang="en-US" dirty="0" err="1" smtClean="0"/>
              <a:t>includeitems</a:t>
            </a:r>
            <a:r>
              <a:rPr lang="en-US" dirty="0" smtClean="0"/>
              <a:t>:$false -</a:t>
            </a:r>
            <a:r>
              <a:rPr lang="en-US" dirty="0" err="1" smtClean="0"/>
              <a:t>url</a:t>
            </a:r>
            <a:r>
              <a:rPr lang="en-US" dirty="0" smtClean="0"/>
              <a:t> http://portal</a:t>
            </a:r>
          </a:p>
        </p:txBody>
      </p:sp>
      <p:sp>
        <p:nvSpPr>
          <p:cNvPr id="4" name="Slide Number Placeholder 3"/>
          <p:cNvSpPr>
            <a:spLocks noGrp="1"/>
          </p:cNvSpPr>
          <p:nvPr>
            <p:ph type="sldNum" sz="quarter" idx="10"/>
          </p:nvPr>
        </p:nvSpPr>
        <p:spPr/>
        <p:txBody>
          <a:bodyPr/>
          <a:lstStyle/>
          <a:p>
            <a:fld id="{65F3B254-5535-4D2C-BCA6-10BB425412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 a server variable for later use</a:t>
            </a:r>
          </a:p>
          <a:p>
            <a:r>
              <a:rPr lang="en-US" dirty="0" smtClean="0"/>
              <a:t>$server = "sp2010b2.sp2010.com"</a:t>
            </a:r>
          </a:p>
          <a:p>
            <a:r>
              <a:rPr lang="en-US" dirty="0" smtClean="0"/>
              <a:t>#Get the credentials to use when connecting</a:t>
            </a:r>
          </a:p>
          <a:p>
            <a:r>
              <a:rPr lang="en-US" dirty="0" smtClean="0"/>
              <a:t>$</a:t>
            </a:r>
            <a:r>
              <a:rPr lang="en-US" dirty="0" err="1" smtClean="0"/>
              <a:t>cred</a:t>
            </a:r>
            <a:r>
              <a:rPr lang="en-US" dirty="0" smtClean="0"/>
              <a:t> = Get-Credential sp2010\</a:t>
            </a:r>
            <a:r>
              <a:rPr lang="en-US" dirty="0" err="1" smtClean="0"/>
              <a:t>spadmin</a:t>
            </a:r>
            <a:endParaRPr lang="en-US" dirty="0" smtClean="0"/>
          </a:p>
          <a:p>
            <a:r>
              <a:rPr lang="en-US" dirty="0" smtClean="0"/>
              <a:t>#Start a new remote session</a:t>
            </a:r>
          </a:p>
          <a:p>
            <a:r>
              <a:rPr lang="en-US" dirty="0" smtClean="0"/>
              <a:t>$session = New-</a:t>
            </a:r>
            <a:r>
              <a:rPr lang="en-US" dirty="0" err="1" smtClean="0"/>
              <a:t>PSSession</a:t>
            </a:r>
            <a:r>
              <a:rPr lang="en-US" dirty="0" smtClean="0"/>
              <a:t> $server -Authentication </a:t>
            </a:r>
            <a:r>
              <a:rPr lang="en-US" dirty="0" err="1" smtClean="0"/>
              <a:t>CredSSP</a:t>
            </a:r>
            <a:r>
              <a:rPr lang="en-US" dirty="0" smtClean="0"/>
              <a:t> -Credential $</a:t>
            </a:r>
            <a:r>
              <a:rPr lang="en-US" dirty="0" err="1" smtClean="0"/>
              <a:t>cred</a:t>
            </a:r>
            <a:endParaRPr lang="en-US" dirty="0" smtClean="0"/>
          </a:p>
          <a:p>
            <a:r>
              <a:rPr lang="en-US" dirty="0" smtClean="0"/>
              <a:t>#Add the SharePoint PowerShell cmdlets to the session</a:t>
            </a:r>
          </a:p>
          <a:p>
            <a:r>
              <a:rPr lang="en-US" dirty="0" smtClean="0"/>
              <a:t>Invoke-Command -Session $session -</a:t>
            </a:r>
            <a:r>
              <a:rPr lang="en-US" dirty="0" err="1" smtClean="0"/>
              <a:t>ScriptBlock</a:t>
            </a:r>
            <a:r>
              <a:rPr lang="en-US" dirty="0" smtClean="0"/>
              <a:t> {Add-</a:t>
            </a:r>
            <a:r>
              <a:rPr lang="en-US" dirty="0" err="1" smtClean="0"/>
              <a:t>PsSnapin</a:t>
            </a:r>
            <a:r>
              <a:rPr lang="en-US" dirty="0" smtClean="0"/>
              <a:t> </a:t>
            </a:r>
            <a:r>
              <a:rPr lang="en-US" dirty="0" err="1" smtClean="0"/>
              <a:t>Microsoft.SharePoint.PowerShell</a:t>
            </a:r>
            <a:r>
              <a:rPr lang="en-US" dirty="0" smtClean="0"/>
              <a:t>}</a:t>
            </a:r>
          </a:p>
          <a:p>
            <a:r>
              <a:rPr lang="en-US" dirty="0" smtClean="0"/>
              <a:t>#Import the session to the local computer</a:t>
            </a:r>
          </a:p>
          <a:p>
            <a:r>
              <a:rPr lang="en-US" dirty="0" smtClean="0"/>
              <a:t>Import-</a:t>
            </a:r>
            <a:r>
              <a:rPr lang="en-US" dirty="0" err="1" smtClean="0"/>
              <a:t>PSSession</a:t>
            </a:r>
            <a:r>
              <a:rPr lang="en-US" dirty="0" smtClean="0"/>
              <a:t> $session -</a:t>
            </a:r>
            <a:r>
              <a:rPr lang="en-US" dirty="0" err="1" smtClean="0"/>
              <a:t>CommandType</a:t>
            </a:r>
            <a:r>
              <a:rPr lang="en-US" dirty="0" smtClean="0"/>
              <a:t> Cmdlet -</a:t>
            </a:r>
            <a:r>
              <a:rPr lang="en-US" dirty="0" err="1" smtClean="0"/>
              <a:t>WarningAction</a:t>
            </a:r>
            <a:r>
              <a:rPr lang="en-US" dirty="0" smtClean="0"/>
              <a:t> </a:t>
            </a:r>
            <a:r>
              <a:rPr lang="en-US" dirty="0" err="1" smtClean="0"/>
              <a:t>SilentlyContinue</a:t>
            </a:r>
            <a:endParaRPr lang="en-US" dirty="0" smtClean="0"/>
          </a:p>
          <a:p>
            <a:r>
              <a:rPr lang="en-US" dirty="0" smtClean="0"/>
              <a:t>#Get the </a:t>
            </a:r>
            <a:r>
              <a:rPr lang="en-US" dirty="0" err="1" smtClean="0"/>
              <a:t>SPFarm</a:t>
            </a:r>
            <a:r>
              <a:rPr lang="en-US" dirty="0" smtClean="0"/>
              <a:t> object</a:t>
            </a:r>
          </a:p>
          <a:p>
            <a:r>
              <a:rPr lang="en-US" dirty="0" smtClean="0"/>
              <a:t>Get-</a:t>
            </a:r>
            <a:r>
              <a:rPr lang="en-US" dirty="0" err="1" smtClean="0"/>
              <a:t>SPFarm</a:t>
            </a:r>
            <a:r>
              <a:rPr lang="en-US" dirty="0" smtClean="0"/>
              <a:t> | fl</a:t>
            </a:r>
          </a:p>
          <a:p>
            <a:r>
              <a:rPr lang="en-US" dirty="0" smtClean="0"/>
              <a:t>#Get an </a:t>
            </a:r>
            <a:r>
              <a:rPr lang="en-US" dirty="0" err="1" smtClean="0"/>
              <a:t>SPSite</a:t>
            </a:r>
            <a:r>
              <a:rPr lang="en-US" dirty="0" smtClean="0"/>
              <a:t> object</a:t>
            </a:r>
          </a:p>
          <a:p>
            <a:r>
              <a:rPr lang="en-US" dirty="0" smtClean="0"/>
              <a:t>Get-</a:t>
            </a:r>
            <a:r>
              <a:rPr lang="en-US" dirty="0" err="1" smtClean="0"/>
              <a:t>SPSite</a:t>
            </a:r>
            <a:r>
              <a:rPr lang="en-US" dirty="0" smtClean="0"/>
              <a:t> http://portal | fl</a:t>
            </a:r>
          </a:p>
          <a:p>
            <a:r>
              <a:rPr lang="en-US" dirty="0" smtClean="0"/>
              <a:t>#Try and display the same usage report from earlier</a:t>
            </a:r>
          </a:p>
          <a:p>
            <a:r>
              <a:rPr lang="en-US" dirty="0" smtClean="0"/>
              <a:t>Get-</a:t>
            </a:r>
            <a:r>
              <a:rPr lang="en-US" dirty="0" err="1" smtClean="0"/>
              <a:t>SPSite</a:t>
            </a:r>
            <a:r>
              <a:rPr lang="en-US" dirty="0" smtClean="0"/>
              <a:t> | Select URL, @{Name="Storage"; Expression={"{0:N2} GB" -f ($_.</a:t>
            </a:r>
            <a:r>
              <a:rPr lang="en-US" dirty="0" err="1" smtClean="0"/>
              <a:t>Usage.Storage</a:t>
            </a:r>
            <a:r>
              <a:rPr lang="en-US" dirty="0" smtClean="0"/>
              <a:t>/1GB)}}</a:t>
            </a:r>
          </a:p>
          <a:p>
            <a:r>
              <a:rPr lang="en-US" dirty="0" smtClean="0"/>
              <a:t>#Show the member information</a:t>
            </a:r>
          </a:p>
          <a:p>
            <a:r>
              <a:rPr lang="en-US" dirty="0" smtClean="0"/>
              <a:t>Get-</a:t>
            </a:r>
            <a:r>
              <a:rPr lang="en-US" dirty="0" err="1" smtClean="0"/>
              <a:t>SPSite</a:t>
            </a:r>
            <a:r>
              <a:rPr lang="en-US" smtClean="0"/>
              <a:t> http://portal | gm</a:t>
            </a:r>
            <a:endParaRPr lang="en-US" dirty="0"/>
          </a:p>
        </p:txBody>
      </p:sp>
      <p:sp>
        <p:nvSpPr>
          <p:cNvPr id="4" name="Slide Number Placeholder 3"/>
          <p:cNvSpPr>
            <a:spLocks noGrp="1"/>
          </p:cNvSpPr>
          <p:nvPr>
            <p:ph type="sldNum" sz="quarter" idx="10"/>
          </p:nvPr>
        </p:nvSpPr>
        <p:spPr/>
        <p:txBody>
          <a:bodyPr/>
          <a:lstStyle/>
          <a:p>
            <a:fld id="{65F3B254-5535-4D2C-BCA6-10BB4254127A}" type="slidenum">
              <a:rPr lang="en-US" smtClean="0"/>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$server = "sp2010b2.sp2010.com"</a:t>
            </a:r>
          </a:p>
          <a:p>
            <a:r>
              <a:rPr lang="en-US" dirty="0" smtClean="0"/>
              <a:t>$</a:t>
            </a:r>
            <a:r>
              <a:rPr lang="en-US" dirty="0" err="1" smtClean="0"/>
              <a:t>cred</a:t>
            </a:r>
            <a:r>
              <a:rPr lang="en-US" dirty="0" smtClean="0"/>
              <a:t> = Get-Credential sp2010\</a:t>
            </a:r>
            <a:r>
              <a:rPr lang="en-US" dirty="0" err="1" smtClean="0"/>
              <a:t>spadmin</a:t>
            </a:r>
            <a:endParaRPr lang="en-US" dirty="0" smtClean="0"/>
          </a:p>
          <a:p>
            <a:r>
              <a:rPr lang="en-US" dirty="0" smtClean="0"/>
              <a:t>$session = New-</a:t>
            </a:r>
            <a:r>
              <a:rPr lang="en-US" dirty="0" err="1" smtClean="0"/>
              <a:t>PSSession</a:t>
            </a:r>
            <a:r>
              <a:rPr lang="en-US" dirty="0" smtClean="0"/>
              <a:t> $server -Authentication </a:t>
            </a:r>
            <a:r>
              <a:rPr lang="en-US" dirty="0" err="1" smtClean="0"/>
              <a:t>CredSSP</a:t>
            </a:r>
            <a:r>
              <a:rPr lang="en-US" dirty="0" smtClean="0"/>
              <a:t> -Credential $</a:t>
            </a:r>
            <a:r>
              <a:rPr lang="en-US" dirty="0" err="1" smtClean="0"/>
              <a:t>cred</a:t>
            </a:r>
            <a:endParaRPr lang="en-US" dirty="0" smtClean="0"/>
          </a:p>
          <a:p>
            <a:r>
              <a:rPr lang="en-US" dirty="0" smtClean="0"/>
              <a:t>Invoke-Command -Session $session -</a:t>
            </a:r>
            <a:r>
              <a:rPr lang="en-US" dirty="0" err="1" smtClean="0"/>
              <a:t>ScriptBlock</a:t>
            </a:r>
            <a:r>
              <a:rPr lang="en-US" dirty="0" smtClean="0"/>
              <a:t> {Add-</a:t>
            </a:r>
            <a:r>
              <a:rPr lang="en-US" dirty="0" err="1" smtClean="0"/>
              <a:t>PsSnapin</a:t>
            </a:r>
            <a:r>
              <a:rPr lang="en-US" dirty="0" smtClean="0"/>
              <a:t> </a:t>
            </a:r>
            <a:r>
              <a:rPr lang="en-US" dirty="0" err="1" smtClean="0"/>
              <a:t>Microsoft.SharePoint.PowerShell</a:t>
            </a:r>
            <a:r>
              <a:rPr lang="en-US" dirty="0" smtClean="0"/>
              <a:t>}</a:t>
            </a:r>
          </a:p>
          <a:p>
            <a:r>
              <a:rPr lang="en-US" dirty="0" smtClean="0"/>
              <a:t>Import-</a:t>
            </a:r>
            <a:r>
              <a:rPr lang="en-US" dirty="0" err="1" smtClean="0"/>
              <a:t>PSSession</a:t>
            </a:r>
            <a:r>
              <a:rPr lang="en-US" dirty="0" smtClean="0"/>
              <a:t> $session -</a:t>
            </a:r>
            <a:r>
              <a:rPr lang="en-US" dirty="0" err="1" smtClean="0"/>
              <a:t>CommandType</a:t>
            </a:r>
            <a:r>
              <a:rPr lang="en-US" dirty="0" smtClean="0"/>
              <a:t> Cmdlet -</a:t>
            </a:r>
            <a:r>
              <a:rPr lang="en-US" dirty="0" err="1" smtClean="0"/>
              <a:t>WarningAction</a:t>
            </a:r>
            <a:r>
              <a:rPr lang="en-US" dirty="0" smtClean="0"/>
              <a:t> </a:t>
            </a:r>
            <a:r>
              <a:rPr lang="en-US" dirty="0" err="1" smtClean="0"/>
              <a:t>SilentlyContinue</a:t>
            </a:r>
            <a:endParaRPr lang="en-US" dirty="0" smtClean="0"/>
          </a:p>
          <a:p>
            <a:endParaRPr lang="en-US" dirty="0"/>
          </a:p>
        </p:txBody>
      </p:sp>
      <p:sp>
        <p:nvSpPr>
          <p:cNvPr id="4" name="Slide Number Placeholder 3"/>
          <p:cNvSpPr>
            <a:spLocks noGrp="1"/>
          </p:cNvSpPr>
          <p:nvPr>
            <p:ph type="sldNum" sz="quarter" idx="10"/>
          </p:nvPr>
        </p:nvSpPr>
        <p:spPr/>
        <p:txBody>
          <a:bodyPr/>
          <a:lstStyle/>
          <a:p>
            <a:fld id="{65F3B254-5535-4D2C-BCA6-10BB4254127A}" type="slidenum">
              <a:rPr lang="en-US" smtClean="0"/>
              <a:pPr/>
              <a:t>37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http://sharepoint.microsoft.com/blogs/zach/default.aspx</a:t>
            </a:r>
            <a:endParaRPr lang="en-US"/>
          </a:p>
        </p:txBody>
      </p:sp>
      <p:sp>
        <p:nvSpPr>
          <p:cNvPr id="4" name="Slide Number Placeholder 3"/>
          <p:cNvSpPr>
            <a:spLocks noGrp="1"/>
          </p:cNvSpPr>
          <p:nvPr>
            <p:ph type="sldNum" sz="quarter" idx="10"/>
          </p:nvPr>
        </p:nvSpPr>
        <p:spPr/>
        <p:txBody>
          <a:bodyPr/>
          <a:lstStyle/>
          <a:p>
            <a:fld id="{65F3B254-5535-4D2C-BCA6-10BB4254127A}"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function Get-</a:t>
            </a:r>
            <a:r>
              <a:rPr lang="en-US" dirty="0" err="1" smtClean="0"/>
              <a:t>ThreadId</a:t>
            </a:r>
            <a:r>
              <a:rPr lang="en-US" dirty="0" smtClean="0"/>
              <a:t> { [</a:t>
            </a:r>
            <a:r>
              <a:rPr lang="en-US" dirty="0" err="1" smtClean="0"/>
              <a:t>Threading.Thread</a:t>
            </a:r>
            <a:r>
              <a:rPr lang="en-US" dirty="0" smtClean="0"/>
              <a:t>]::</a:t>
            </a:r>
            <a:r>
              <a:rPr lang="en-US" dirty="0" err="1" smtClean="0"/>
              <a:t>CurrentThread.ManagedThreadId</a:t>
            </a:r>
            <a:r>
              <a:rPr lang="en-US" dirty="0" smtClean="0"/>
              <a:t> } </a:t>
            </a:r>
            <a:endParaRPr lang="en-US" dirty="0"/>
          </a:p>
        </p:txBody>
      </p:sp>
      <p:sp>
        <p:nvSpPr>
          <p:cNvPr id="4" name="Slide Number Placeholder 3"/>
          <p:cNvSpPr>
            <a:spLocks noGrp="1"/>
          </p:cNvSpPr>
          <p:nvPr>
            <p:ph type="sldNum" sz="quarter" idx="10"/>
          </p:nvPr>
        </p:nvSpPr>
        <p:spPr/>
        <p:txBody>
          <a:bodyPr/>
          <a:lstStyle/>
          <a:p>
            <a:fld id="{65F3B254-5535-4D2C-BCA6-10BB4254127A}"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27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D32CD84-8D83-4CA8-B300-CE1FF4668F1B}" type="datetimeFigureOut">
              <a:rPr lang="en-US" smtClean="0"/>
              <a:pPr/>
              <a:t>4/27/2010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9187-9ADD-41A0-8D19-4EAB27C583C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2CD84-8D83-4CA8-B300-CE1FF4668F1B}" type="datetimeFigureOut">
              <a:rPr lang="en-US" smtClean="0"/>
              <a:pPr/>
              <a:t>4/27/2010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2CD84-8D83-4CA8-B300-CE1FF4668F1B}" type="datetimeFigureOut">
              <a:rPr lang="en-US" smtClean="0"/>
              <a:pPr/>
              <a:t>4/27/2010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2CD84-8D83-4CA8-B300-CE1FF4668F1B}" type="datetimeFigureOut">
              <a:rPr lang="en-US" smtClean="0"/>
              <a:pPr/>
              <a:t>4/27/2010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32CD84-8D83-4CA8-B300-CE1FF4668F1B}" type="datetimeFigureOut">
              <a:rPr lang="en-US" smtClean="0"/>
              <a:pPr/>
              <a:t>4/27/2010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39187-9ADD-41A0-8D19-4EAB27C583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32CD84-8D83-4CA8-B300-CE1FF4668F1B}" type="datetimeFigureOut">
              <a:rPr lang="en-US" smtClean="0"/>
              <a:pPr/>
              <a:t>4/27/2010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32CD84-8D83-4CA8-B300-CE1FF4668F1B}" type="datetimeFigureOut">
              <a:rPr lang="en-US" smtClean="0"/>
              <a:pPr/>
              <a:t>4/27/2010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32CD84-8D83-4CA8-B300-CE1FF4668F1B}" type="datetimeFigureOut">
              <a:rPr lang="en-US" smtClean="0"/>
              <a:pPr/>
              <a:t>4/27/2010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2CD84-8D83-4CA8-B300-CE1FF4668F1B}" type="datetimeFigureOut">
              <a:rPr lang="en-US" smtClean="0"/>
              <a:pPr/>
              <a:t>4/27/2010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39187-9ADD-41A0-8D19-4EAB27C583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32CD84-8D83-4CA8-B300-CE1FF4668F1B}" type="datetimeFigureOut">
              <a:rPr lang="en-US" smtClean="0"/>
              <a:pPr/>
              <a:t>4/27/2010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39187-9ADD-41A0-8D19-4EAB27C583C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D32CD84-8D83-4CA8-B300-CE1FF4668F1B}" type="datetimeFigureOut">
              <a:rPr lang="en-US" smtClean="0"/>
              <a:pPr/>
              <a:t>4/27/2010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3339187-9ADD-41A0-8D19-4EAB27C583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D32CD84-8D83-4CA8-B300-CE1FF4668F1B}" type="datetimeFigureOut">
              <a:rPr lang="en-US" smtClean="0"/>
              <a:pPr/>
              <a:t>4/27/2010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3339187-9ADD-41A0-8D19-4EAB27C583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gary@thelapointes.com" TargetMode="External"/><Relationship Id="rId2" Type="http://schemas.openxmlformats.org/officeDocument/2006/relationships/hyperlink" Target="http://stsadm.blogspo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PowerShell and</a:t>
            </a:r>
            <a:br>
              <a:rPr lang="en-US" dirty="0" smtClean="0"/>
            </a:br>
            <a:r>
              <a:rPr lang="en-US" dirty="0" smtClean="0"/>
              <a:t>SharePoint 2010</a:t>
            </a:r>
            <a:endParaRPr lang="en-US" dirty="0"/>
          </a:p>
        </p:txBody>
      </p:sp>
      <p:sp>
        <p:nvSpPr>
          <p:cNvPr id="3" name="Subtitle 2"/>
          <p:cNvSpPr>
            <a:spLocks noGrp="1"/>
          </p:cNvSpPr>
          <p:nvPr>
            <p:ph type="subTitle" idx="1"/>
          </p:nvPr>
        </p:nvSpPr>
        <p:spPr/>
        <p:txBody>
          <a:bodyPr/>
          <a:lstStyle/>
          <a:p>
            <a:r>
              <a:rPr lang="en-US" dirty="0" smtClean="0"/>
              <a:t>Gary Lapointe</a:t>
            </a:r>
          </a:p>
          <a:p>
            <a:r>
              <a:rPr lang="en-US" dirty="0" smtClean="0"/>
              <a:t>SharePoint MVP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What You Need</a:t>
            </a:r>
            <a:endParaRPr lang="en-US" dirty="0"/>
          </a:p>
        </p:txBody>
      </p:sp>
      <p:sp>
        <p:nvSpPr>
          <p:cNvPr id="3" name="Content Placeholder 2"/>
          <p:cNvSpPr>
            <a:spLocks noGrp="1"/>
          </p:cNvSpPr>
          <p:nvPr>
            <p:ph idx="1"/>
          </p:nvPr>
        </p:nvSpPr>
        <p:spPr/>
        <p:txBody>
          <a:bodyPr/>
          <a:lstStyle/>
          <a:p>
            <a:r>
              <a:rPr lang="en-US" dirty="0" smtClean="0"/>
              <a:t>Get-Command (</a:t>
            </a:r>
            <a:r>
              <a:rPr lang="en-US" dirty="0" err="1" smtClean="0"/>
              <a:t>gcm</a:t>
            </a:r>
            <a:r>
              <a:rPr lang="en-US" dirty="0" smtClean="0"/>
              <a:t>)</a:t>
            </a:r>
          </a:p>
          <a:p>
            <a:pPr lvl="1"/>
            <a:r>
              <a:rPr lang="en-US" dirty="0" err="1" smtClean="0"/>
              <a:t>gcm</a:t>
            </a:r>
            <a:r>
              <a:rPr lang="en-US" dirty="0" smtClean="0"/>
              <a:t> –</a:t>
            </a:r>
            <a:r>
              <a:rPr lang="en-US" dirty="0" err="1" smtClean="0"/>
              <a:t>pssnapin</a:t>
            </a:r>
            <a:r>
              <a:rPr lang="en-US" dirty="0" smtClean="0"/>
              <a:t> </a:t>
            </a:r>
            <a:r>
              <a:rPr lang="en-US" dirty="0" err="1" smtClean="0"/>
              <a:t>Microsoft.SharePoint.PowerShell</a:t>
            </a:r>
            <a:endParaRPr lang="en-US" dirty="0" smtClean="0"/>
          </a:p>
          <a:p>
            <a:pPr lvl="1"/>
            <a:r>
              <a:rPr lang="en-US" dirty="0" err="1" smtClean="0"/>
              <a:t>gcm</a:t>
            </a:r>
            <a:r>
              <a:rPr lang="en-US" dirty="0" smtClean="0"/>
              <a:t> –noun </a:t>
            </a:r>
            <a:r>
              <a:rPr lang="en-US" dirty="0" err="1" smtClean="0"/>
              <a:t>SPService</a:t>
            </a:r>
            <a:r>
              <a:rPr lang="en-US" dirty="0" smtClean="0"/>
              <a:t>*</a:t>
            </a:r>
          </a:p>
          <a:p>
            <a:pPr lvl="1"/>
            <a:r>
              <a:rPr lang="en-US" dirty="0" err="1" smtClean="0"/>
              <a:t>gcm</a:t>
            </a:r>
            <a:r>
              <a:rPr lang="en-US" dirty="0" smtClean="0"/>
              <a:t> *</a:t>
            </a:r>
            <a:r>
              <a:rPr lang="en-US" dirty="0" err="1" smtClean="0"/>
              <a:t>SPService</a:t>
            </a:r>
            <a:r>
              <a:rPr lang="en-US" dirty="0" smtClean="0"/>
              <a:t>*</a:t>
            </a:r>
          </a:p>
          <a:p>
            <a:r>
              <a:rPr lang="en-US" dirty="0" smtClean="0"/>
              <a:t>Get-Member (gm)</a:t>
            </a:r>
          </a:p>
          <a:p>
            <a:pPr lvl="1"/>
            <a:r>
              <a:rPr lang="en-US" dirty="0" smtClean="0"/>
              <a:t>$site | gm</a:t>
            </a:r>
          </a:p>
          <a:p>
            <a:pPr lvl="1"/>
            <a:r>
              <a:rPr lang="en-US" dirty="0" smtClean="0"/>
              <a:t>$site | gm –Member Properties</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sz="half" idx="1"/>
          </p:nvPr>
        </p:nvSpPr>
        <p:spPr>
          <a:xfrm>
            <a:off x="457200" y="1773936"/>
            <a:ext cx="8229600" cy="2188464"/>
          </a:xfrm>
        </p:spPr>
        <p:txBody>
          <a:bodyPr>
            <a:normAutofit fontScale="92500"/>
          </a:bodyPr>
          <a:lstStyle/>
          <a:p>
            <a:r>
              <a:rPr lang="en-US" dirty="0" smtClean="0"/>
              <a:t>To get exact syntax use “</a:t>
            </a:r>
            <a:r>
              <a:rPr lang="en-US" dirty="0" err="1" smtClean="0"/>
              <a:t>gcm</a:t>
            </a:r>
            <a:r>
              <a:rPr lang="en-US" dirty="0" smtClean="0"/>
              <a:t> [cmdlet name] –syntax”</a:t>
            </a:r>
          </a:p>
          <a:p>
            <a:r>
              <a:rPr lang="en-US" dirty="0" smtClean="0"/>
              <a:t>Use Reflector to find more complex things</a:t>
            </a:r>
          </a:p>
          <a:p>
            <a:r>
              <a:rPr lang="en-US" dirty="0" smtClean="0"/>
              <a:t>Watch for Feature Dependencies preventing cmdlets from being loaded (especially important for scripted build outs):</a:t>
            </a:r>
          </a:p>
          <a:p>
            <a:endParaRPr lang="en-US" dirty="0" smtClean="0"/>
          </a:p>
          <a:p>
            <a:endParaRPr lang="en-US" dirty="0"/>
          </a:p>
        </p:txBody>
      </p:sp>
      <p:pic>
        <p:nvPicPr>
          <p:cNvPr id="4103" name="Picture 7"/>
          <p:cNvPicPr>
            <a:picLocks noGrp="1" noChangeAspect="1" noChangeArrowheads="1"/>
          </p:cNvPicPr>
          <p:nvPr>
            <p:ph sz="half" idx="2"/>
          </p:nvPr>
        </p:nvPicPr>
        <p:blipFill>
          <a:blip r:embed="rId2" cstate="print"/>
          <a:srcRect/>
          <a:stretch>
            <a:fillRect/>
          </a:stretch>
        </p:blipFill>
        <p:spPr bwMode="auto">
          <a:xfrm>
            <a:off x="609600" y="4114800"/>
            <a:ext cx="7705998" cy="25179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Get-Command and Get-Member</a:t>
            </a:r>
            <a:endParaRPr lang="en-US" dirty="0"/>
          </a:p>
        </p:txBody>
      </p:sp>
      <p:sp>
        <p:nvSpPr>
          <p:cNvPr id="6" name="Text Placeholder 5"/>
          <p:cNvSpPr>
            <a:spLocks noGrp="1"/>
          </p:cNvSpPr>
          <p:nvPr>
            <p:ph type="body" idx="1"/>
          </p:nvPr>
        </p:nvSpPr>
        <p:spPr/>
        <p:txBody>
          <a:bodyPr/>
          <a:lstStyle/>
          <a:p>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PipeBind</a:t>
            </a:r>
            <a:r>
              <a:rPr lang="en-US" dirty="0" smtClean="0"/>
              <a:t> Objects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Allows different representations of an artifact to be passed into cmdlets</a:t>
            </a:r>
          </a:p>
          <a:p>
            <a:pPr lvl="1"/>
            <a:r>
              <a:rPr lang="en-US" dirty="0" smtClean="0"/>
              <a:t>Example: </a:t>
            </a:r>
            <a:r>
              <a:rPr lang="en-US" dirty="0" err="1" smtClean="0"/>
              <a:t>SPSitePipeBind</a:t>
            </a:r>
            <a:r>
              <a:rPr lang="en-US" dirty="0" smtClean="0"/>
              <a:t> accepts either a GUID, URL, or </a:t>
            </a:r>
            <a:r>
              <a:rPr lang="en-US" dirty="0" err="1" smtClean="0"/>
              <a:t>SPSite</a:t>
            </a:r>
            <a:r>
              <a:rPr lang="en-US" dirty="0" smtClean="0"/>
              <a:t> object</a:t>
            </a:r>
          </a:p>
          <a:p>
            <a:pPr>
              <a:buNone/>
            </a:pPr>
            <a:endParaRPr lang="en-US" sz="1800" dirty="0" smtClean="0">
              <a:latin typeface="Courier New" pitchFamily="49" charset="0"/>
              <a:cs typeface="Courier New" pitchFamily="49" charset="0"/>
            </a:endParaRPr>
          </a:p>
          <a:p>
            <a:pPr>
              <a:buNone/>
            </a:pPr>
            <a:r>
              <a:rPr lang="en-US" sz="1800" dirty="0" smtClean="0">
                <a:latin typeface="Courier New" pitchFamily="49" charset="0"/>
                <a:cs typeface="Courier New" pitchFamily="49" charset="0"/>
              </a:rPr>
              <a:t>Get-</a:t>
            </a:r>
            <a:r>
              <a:rPr lang="en-US" sz="1800" dirty="0" err="1" smtClean="0">
                <a:latin typeface="Courier New" pitchFamily="49" charset="0"/>
                <a:cs typeface="Courier New" pitchFamily="49" charset="0"/>
              </a:rPr>
              <a:t>SPWeb</a:t>
            </a:r>
            <a:r>
              <a:rPr lang="en-US" sz="1800" dirty="0" smtClean="0">
                <a:latin typeface="Courier New" pitchFamily="49" charset="0"/>
                <a:cs typeface="Courier New" pitchFamily="49" charset="0"/>
              </a:rPr>
              <a:t> [-Identity &lt;</a:t>
            </a:r>
            <a:r>
              <a:rPr lang="en-US" sz="1800" dirty="0" err="1" smtClean="0">
                <a:latin typeface="Courier New" pitchFamily="49" charset="0"/>
                <a:cs typeface="Courier New" pitchFamily="49" charset="0"/>
              </a:rPr>
              <a:t>SPWebPipeBind</a:t>
            </a:r>
            <a:r>
              <a:rPr lang="en-US" sz="1800" dirty="0" smtClean="0">
                <a:latin typeface="Courier New" pitchFamily="49" charset="0"/>
                <a:cs typeface="Courier New" pitchFamily="49" charset="0"/>
              </a:rPr>
              <a:t>&gt;] [-</a:t>
            </a:r>
            <a:r>
              <a:rPr lang="en-US" sz="1800" dirty="0" err="1" smtClean="0">
                <a:latin typeface="Courier New" pitchFamily="49" charset="0"/>
                <a:cs typeface="Courier New" pitchFamily="49" charset="0"/>
              </a:rPr>
              <a:t>AssignmentCollection</a:t>
            </a:r>
            <a:r>
              <a:rPr lang="en-US" sz="1800" dirty="0" smtClean="0">
                <a:latin typeface="Courier New" pitchFamily="49" charset="0"/>
                <a:cs typeface="Courier New" pitchFamily="49" charset="0"/>
              </a:rPr>
              <a:t> &lt;</a:t>
            </a:r>
            <a:r>
              <a:rPr lang="en-US" sz="1800" dirty="0" err="1" smtClean="0">
                <a:latin typeface="Courier New" pitchFamily="49" charset="0"/>
                <a:cs typeface="Courier New" pitchFamily="49" charset="0"/>
              </a:rPr>
              <a:t>SPAssignmentCollection</a:t>
            </a:r>
            <a:r>
              <a:rPr lang="en-US" sz="1800" dirty="0" smtClean="0">
                <a:latin typeface="Courier New" pitchFamily="49" charset="0"/>
                <a:cs typeface="Courier New" pitchFamily="49" charset="0"/>
              </a:rPr>
              <a:t>&gt;] [-Confirm [&lt;</a:t>
            </a:r>
            <a:r>
              <a:rPr lang="en-US" sz="1800" dirty="0" err="1" smtClean="0">
                <a:latin typeface="Courier New" pitchFamily="49" charset="0"/>
                <a:cs typeface="Courier New" pitchFamily="49" charset="0"/>
              </a:rPr>
              <a:t>SwitchParameter</a:t>
            </a:r>
            <a:r>
              <a:rPr lang="en-US" sz="1800" dirty="0" smtClean="0">
                <a:latin typeface="Courier New" pitchFamily="49" charset="0"/>
                <a:cs typeface="Courier New" pitchFamily="49" charset="0"/>
              </a:rPr>
              <a:t>&gt;]] [-Filter &lt;</a:t>
            </a:r>
            <a:r>
              <a:rPr lang="en-US" sz="1800" dirty="0" err="1" smtClean="0">
                <a:latin typeface="Courier New" pitchFamily="49" charset="0"/>
                <a:cs typeface="Courier New" pitchFamily="49" charset="0"/>
              </a:rPr>
              <a:t>ScriptBlock</a:t>
            </a:r>
            <a:r>
              <a:rPr lang="en-US" sz="1800" dirty="0" smtClean="0">
                <a:latin typeface="Courier New" pitchFamily="49" charset="0"/>
                <a:cs typeface="Courier New" pitchFamily="49" charset="0"/>
              </a:rPr>
              <a:t>&gt;] [-Limit &lt;String&gt;] [-</a:t>
            </a:r>
            <a:r>
              <a:rPr lang="en-US" sz="1800" dirty="0" err="1" smtClean="0">
                <a:latin typeface="Courier New" pitchFamily="49" charset="0"/>
                <a:cs typeface="Courier New" pitchFamily="49" charset="0"/>
              </a:rPr>
              <a:t>Regex</a:t>
            </a:r>
            <a:r>
              <a:rPr lang="en-US" sz="1800" dirty="0" smtClean="0">
                <a:latin typeface="Courier New" pitchFamily="49" charset="0"/>
                <a:cs typeface="Courier New" pitchFamily="49" charset="0"/>
              </a:rPr>
              <a:t> &lt;</a:t>
            </a:r>
            <a:r>
              <a:rPr lang="en-US" sz="1800" dirty="0" err="1" smtClean="0">
                <a:latin typeface="Courier New" pitchFamily="49" charset="0"/>
                <a:cs typeface="Courier New" pitchFamily="49" charset="0"/>
              </a:rPr>
              <a:t>SwitchParameter</a:t>
            </a:r>
            <a:r>
              <a:rPr lang="en-US" sz="1800" dirty="0" smtClean="0">
                <a:latin typeface="Courier New" pitchFamily="49" charset="0"/>
                <a:cs typeface="Courier New" pitchFamily="49" charset="0"/>
              </a:rPr>
              <a:t>&gt;] </a:t>
            </a:r>
            <a:r>
              <a:rPr lang="en-US" sz="1800" b="1" dirty="0" smtClean="0">
                <a:solidFill>
                  <a:schemeClr val="accent3">
                    <a:lumMod val="50000"/>
                  </a:schemeClr>
                </a:solidFill>
                <a:latin typeface="Courier New" pitchFamily="49" charset="0"/>
                <a:cs typeface="Courier New" pitchFamily="49" charset="0"/>
              </a:rPr>
              <a:t>[-Site &lt;</a:t>
            </a:r>
            <a:r>
              <a:rPr lang="en-US" sz="1800" b="1" dirty="0" err="1" smtClean="0">
                <a:solidFill>
                  <a:schemeClr val="accent3">
                    <a:lumMod val="50000"/>
                  </a:schemeClr>
                </a:solidFill>
                <a:latin typeface="Courier New" pitchFamily="49" charset="0"/>
                <a:cs typeface="Courier New" pitchFamily="49" charset="0"/>
              </a:rPr>
              <a:t>SPSitePipeBind</a:t>
            </a:r>
            <a:r>
              <a:rPr lang="en-US" sz="1800" b="1" dirty="0" smtClean="0">
                <a:solidFill>
                  <a:schemeClr val="accent3">
                    <a:lumMod val="50000"/>
                  </a:schemeClr>
                </a:solidFill>
                <a:latin typeface="Courier New" pitchFamily="49" charset="0"/>
                <a:cs typeface="Courier New" pitchFamily="49" charset="0"/>
              </a:rPr>
              <a:t>&gt;]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WhatIf</a:t>
            </a:r>
            <a:r>
              <a:rPr lang="en-US" sz="1800" dirty="0" smtClean="0">
                <a:latin typeface="Courier New" pitchFamily="49" charset="0"/>
                <a:cs typeface="Courier New" pitchFamily="49" charset="0"/>
              </a:rPr>
              <a:t> [&lt;</a:t>
            </a:r>
            <a:r>
              <a:rPr lang="en-US" sz="1800" dirty="0" err="1" smtClean="0">
                <a:latin typeface="Courier New" pitchFamily="49" charset="0"/>
                <a:cs typeface="Courier New" pitchFamily="49" charset="0"/>
              </a:rPr>
              <a:t>SwitchParameter</a:t>
            </a:r>
            <a:r>
              <a:rPr lang="en-US" sz="1800" dirty="0" smtClean="0">
                <a:latin typeface="Courier New" pitchFamily="49" charset="0"/>
                <a:cs typeface="Courier New" pitchFamily="49" charset="0"/>
              </a:rPr>
              <a:t>&gt;]] [&lt;</a:t>
            </a:r>
            <a:r>
              <a:rPr lang="en-US" sz="1800" dirty="0" err="1" smtClean="0">
                <a:latin typeface="Courier New" pitchFamily="49" charset="0"/>
                <a:cs typeface="Courier New" pitchFamily="49" charset="0"/>
              </a:rPr>
              <a:t>CommonParameters</a:t>
            </a:r>
            <a:r>
              <a:rPr lang="en-US" sz="1800" dirty="0" smtClean="0">
                <a:latin typeface="Courier New" pitchFamily="49" charset="0"/>
                <a:cs typeface="Courier New" pitchFamily="49" charset="0"/>
              </a:rPr>
              <a:t>&gt;]</a:t>
            </a:r>
          </a:p>
          <a:p>
            <a:pPr>
              <a:buNone/>
            </a:pPr>
            <a:endParaRPr lang="en-US" sz="1800" dirty="0" smtClean="0">
              <a:latin typeface="Courier New" pitchFamily="49" charset="0"/>
              <a:cs typeface="Courier New" pitchFamily="49" charset="0"/>
            </a:endParaRPr>
          </a:p>
          <a:p>
            <a:pPr>
              <a:buNone/>
            </a:pPr>
            <a:r>
              <a:rPr lang="en-US" sz="1700" b="1" dirty="0" smtClean="0">
                <a:solidFill>
                  <a:srgbClr val="7030A0"/>
                </a:solidFill>
                <a:latin typeface="Courier New" pitchFamily="49" charset="0"/>
                <a:cs typeface="Courier New" pitchFamily="49" charset="0"/>
              </a:rPr>
              <a:t>$site </a:t>
            </a:r>
            <a:r>
              <a:rPr lang="en-US" sz="1700" b="1" dirty="0" smtClean="0">
                <a:solidFill>
                  <a:srgbClr val="FF0000"/>
                </a:solidFill>
                <a:latin typeface="Courier New" pitchFamily="49" charset="0"/>
                <a:cs typeface="Courier New" pitchFamily="49" charset="0"/>
              </a:rPr>
              <a:t>=</a:t>
            </a:r>
            <a:r>
              <a:rPr lang="en-US" sz="1700" b="1" dirty="0" smtClean="0">
                <a:latin typeface="Courier New" pitchFamily="49" charset="0"/>
                <a:cs typeface="Courier New" pitchFamily="49" charset="0"/>
              </a:rPr>
              <a:t> </a:t>
            </a:r>
            <a:r>
              <a:rPr lang="en-US" sz="1700" b="1" dirty="0" smtClean="0">
                <a:solidFill>
                  <a:srgbClr val="00B0F0"/>
                </a:solidFill>
                <a:latin typeface="Courier New" pitchFamily="49" charset="0"/>
                <a:cs typeface="Courier New" pitchFamily="49" charset="0"/>
              </a:rPr>
              <a:t>Get-</a:t>
            </a:r>
            <a:r>
              <a:rPr lang="en-US" sz="1700" b="1" dirty="0" err="1" smtClean="0">
                <a:solidFill>
                  <a:srgbClr val="00B0F0"/>
                </a:solidFill>
                <a:latin typeface="Courier New" pitchFamily="49" charset="0"/>
                <a:cs typeface="Courier New" pitchFamily="49" charset="0"/>
              </a:rPr>
              <a:t>SPSite</a:t>
            </a:r>
            <a:r>
              <a:rPr lang="en-US" sz="1700" b="1" dirty="0" smtClean="0">
                <a:latin typeface="Courier New" pitchFamily="49" charset="0"/>
                <a:cs typeface="Courier New" pitchFamily="49" charset="0"/>
              </a:rPr>
              <a:t> </a:t>
            </a:r>
            <a:r>
              <a:rPr lang="en-US" sz="1700" b="1" dirty="0" smtClean="0">
                <a:solidFill>
                  <a:srgbClr val="C00000"/>
                </a:solidFill>
                <a:latin typeface="Courier New" pitchFamily="49" charset="0"/>
                <a:cs typeface="Courier New" pitchFamily="49" charset="0"/>
              </a:rPr>
              <a:t>"http://portal"</a:t>
            </a:r>
          </a:p>
          <a:p>
            <a:pPr>
              <a:buNone/>
            </a:pPr>
            <a:r>
              <a:rPr lang="en-US" sz="1700" b="1" dirty="0" smtClean="0">
                <a:solidFill>
                  <a:srgbClr val="7030A0"/>
                </a:solidFill>
                <a:latin typeface="Courier New" pitchFamily="49" charset="0"/>
                <a:cs typeface="Courier New" pitchFamily="49" charset="0"/>
              </a:rPr>
              <a:t>$webs </a:t>
            </a:r>
            <a:r>
              <a:rPr lang="en-US" sz="1700" b="1" dirty="0" smtClean="0">
                <a:solidFill>
                  <a:srgbClr val="FF0000"/>
                </a:solidFill>
                <a:latin typeface="Courier New" pitchFamily="49" charset="0"/>
                <a:cs typeface="Courier New" pitchFamily="49" charset="0"/>
              </a:rPr>
              <a:t>=</a:t>
            </a:r>
            <a:r>
              <a:rPr lang="en-US" sz="1700" b="1" dirty="0" smtClean="0">
                <a:latin typeface="Courier New" pitchFamily="49" charset="0"/>
                <a:cs typeface="Courier New" pitchFamily="49" charset="0"/>
              </a:rPr>
              <a:t> </a:t>
            </a:r>
            <a:r>
              <a:rPr lang="en-US" sz="1700" b="1" dirty="0" smtClean="0">
                <a:solidFill>
                  <a:srgbClr val="7030A0"/>
                </a:solidFill>
                <a:latin typeface="Courier New" pitchFamily="49" charset="0"/>
                <a:cs typeface="Courier New" pitchFamily="49" charset="0"/>
              </a:rPr>
              <a:t>$site</a:t>
            </a:r>
            <a:r>
              <a:rPr lang="en-US" sz="1700" b="1" dirty="0" smtClean="0">
                <a:latin typeface="Courier New" pitchFamily="49" charset="0"/>
                <a:cs typeface="Courier New" pitchFamily="49" charset="0"/>
              </a:rPr>
              <a:t> | </a:t>
            </a:r>
            <a:r>
              <a:rPr lang="en-US" sz="1700" b="1" dirty="0" smtClean="0">
                <a:solidFill>
                  <a:srgbClr val="00B0F0"/>
                </a:solidFill>
                <a:latin typeface="Courier New" pitchFamily="49" charset="0"/>
                <a:cs typeface="Courier New" pitchFamily="49" charset="0"/>
              </a:rPr>
              <a:t>Get-</a:t>
            </a:r>
            <a:r>
              <a:rPr lang="en-US" sz="1700" b="1" dirty="0" err="1" smtClean="0">
                <a:solidFill>
                  <a:srgbClr val="00B0F0"/>
                </a:solidFill>
                <a:latin typeface="Courier New" pitchFamily="49" charset="0"/>
                <a:cs typeface="Courier New" pitchFamily="49" charset="0"/>
              </a:rPr>
              <a:t>SPWeb</a:t>
            </a:r>
            <a:endParaRPr lang="en-US" sz="1700" b="1" dirty="0" smtClean="0">
              <a:solidFill>
                <a:srgbClr val="00B0F0"/>
              </a:solidFill>
              <a:latin typeface="Courier New" pitchFamily="49" charset="0"/>
              <a:cs typeface="Courier New" pitchFamily="49" charset="0"/>
            </a:endParaRPr>
          </a:p>
          <a:p>
            <a:pPr>
              <a:buNone/>
            </a:pPr>
            <a:r>
              <a:rPr lang="en-US" sz="1700" b="1" dirty="0" smtClean="0">
                <a:solidFill>
                  <a:srgbClr val="7030A0"/>
                </a:solidFill>
                <a:latin typeface="Courier New" pitchFamily="49" charset="0"/>
                <a:cs typeface="Courier New" pitchFamily="49" charset="0"/>
              </a:rPr>
              <a:t>$webs </a:t>
            </a:r>
            <a:r>
              <a:rPr lang="en-US" sz="1700" b="1" dirty="0" smtClean="0">
                <a:solidFill>
                  <a:srgbClr val="FF0000"/>
                </a:solidFill>
                <a:latin typeface="Courier New" pitchFamily="49" charset="0"/>
                <a:cs typeface="Courier New" pitchFamily="49" charset="0"/>
              </a:rPr>
              <a:t>=</a:t>
            </a:r>
            <a:r>
              <a:rPr lang="en-US" sz="1700" b="1" dirty="0" smtClean="0">
                <a:latin typeface="Courier New" pitchFamily="49" charset="0"/>
                <a:cs typeface="Courier New" pitchFamily="49" charset="0"/>
              </a:rPr>
              <a:t> </a:t>
            </a:r>
            <a:r>
              <a:rPr lang="en-US" sz="1700" b="1" dirty="0" smtClean="0">
                <a:solidFill>
                  <a:srgbClr val="7030A0"/>
                </a:solidFill>
                <a:latin typeface="Courier New" pitchFamily="49" charset="0"/>
                <a:cs typeface="Courier New" pitchFamily="49" charset="0"/>
              </a:rPr>
              <a:t>$site</a:t>
            </a:r>
            <a:r>
              <a:rPr lang="en-US" sz="1700" b="1" dirty="0" smtClean="0">
                <a:latin typeface="Courier New" pitchFamily="49" charset="0"/>
                <a:cs typeface="Courier New" pitchFamily="49" charset="0"/>
              </a:rPr>
              <a:t>.ID | </a:t>
            </a:r>
            <a:r>
              <a:rPr lang="en-US" sz="1700" b="1" dirty="0" smtClean="0">
                <a:solidFill>
                  <a:srgbClr val="00B0F0"/>
                </a:solidFill>
                <a:latin typeface="Courier New" pitchFamily="49" charset="0"/>
                <a:cs typeface="Courier New" pitchFamily="49" charset="0"/>
              </a:rPr>
              <a:t>Get-</a:t>
            </a:r>
            <a:r>
              <a:rPr lang="en-US" sz="1700" b="1" dirty="0" err="1" smtClean="0">
                <a:solidFill>
                  <a:srgbClr val="00B0F0"/>
                </a:solidFill>
                <a:latin typeface="Courier New" pitchFamily="49" charset="0"/>
                <a:cs typeface="Courier New" pitchFamily="49" charset="0"/>
              </a:rPr>
              <a:t>SPWeb</a:t>
            </a:r>
            <a:endParaRPr lang="en-US" sz="1700" b="1" dirty="0" smtClean="0">
              <a:solidFill>
                <a:srgbClr val="00B0F0"/>
              </a:solidFill>
              <a:latin typeface="Courier New" pitchFamily="49" charset="0"/>
              <a:cs typeface="Courier New" pitchFamily="49" charset="0"/>
            </a:endParaRPr>
          </a:p>
          <a:p>
            <a:pPr>
              <a:buNone/>
            </a:pPr>
            <a:r>
              <a:rPr lang="en-US" sz="1700" b="1" dirty="0" smtClean="0">
                <a:solidFill>
                  <a:srgbClr val="7030A0"/>
                </a:solidFill>
                <a:latin typeface="Courier New" pitchFamily="49" charset="0"/>
                <a:cs typeface="Courier New" pitchFamily="49" charset="0"/>
              </a:rPr>
              <a:t>$webs</a:t>
            </a:r>
            <a:r>
              <a:rPr lang="en-US" sz="1700" b="1" dirty="0" smtClean="0">
                <a:latin typeface="Courier New" pitchFamily="49" charset="0"/>
                <a:cs typeface="Courier New" pitchFamily="49" charset="0"/>
              </a:rPr>
              <a:t> </a:t>
            </a:r>
            <a:r>
              <a:rPr lang="en-US" sz="1700" b="1" dirty="0" smtClean="0">
                <a:solidFill>
                  <a:srgbClr val="FF0000"/>
                </a:solidFill>
                <a:latin typeface="Courier New" pitchFamily="49" charset="0"/>
                <a:cs typeface="Courier New" pitchFamily="49" charset="0"/>
              </a:rPr>
              <a:t>=</a:t>
            </a:r>
            <a:r>
              <a:rPr lang="en-US" sz="1700" b="1" dirty="0" smtClean="0">
                <a:latin typeface="Courier New" pitchFamily="49" charset="0"/>
                <a:cs typeface="Courier New" pitchFamily="49" charset="0"/>
              </a:rPr>
              <a:t> </a:t>
            </a:r>
            <a:r>
              <a:rPr lang="en-US" sz="1700" b="1" dirty="0" smtClean="0">
                <a:solidFill>
                  <a:srgbClr val="C00000"/>
                </a:solidFill>
                <a:latin typeface="Courier New" pitchFamily="49" charset="0"/>
                <a:cs typeface="Courier New" pitchFamily="49" charset="0"/>
              </a:rPr>
              <a:t>"http://portal"</a:t>
            </a:r>
            <a:r>
              <a:rPr lang="en-US" sz="1700" b="1" dirty="0" smtClean="0">
                <a:latin typeface="Courier New" pitchFamily="49" charset="0"/>
                <a:cs typeface="Courier New" pitchFamily="49" charset="0"/>
              </a:rPr>
              <a:t> | </a:t>
            </a:r>
            <a:r>
              <a:rPr lang="en-US" sz="1700" b="1" dirty="0" smtClean="0">
                <a:solidFill>
                  <a:srgbClr val="00B0F0"/>
                </a:solidFill>
                <a:latin typeface="Courier New" pitchFamily="49" charset="0"/>
                <a:cs typeface="Courier New" pitchFamily="49" charset="0"/>
              </a:rPr>
              <a:t>Get-</a:t>
            </a:r>
            <a:r>
              <a:rPr lang="en-US" sz="1700" b="1" dirty="0" err="1" smtClean="0">
                <a:solidFill>
                  <a:srgbClr val="00B0F0"/>
                </a:solidFill>
                <a:latin typeface="Courier New" pitchFamily="49" charset="0"/>
                <a:cs typeface="Courier New" pitchFamily="49" charset="0"/>
              </a:rPr>
              <a:t>SPWeb</a:t>
            </a:r>
            <a:endParaRPr lang="en-US" sz="1800" b="1" dirty="0" smtClean="0">
              <a:solidFill>
                <a:srgbClr val="00B0F0"/>
              </a:solidFill>
              <a:latin typeface="Courier New" pitchFamily="49" charset="0"/>
              <a:cs typeface="Courier New" pitchFamily="49" charset="0"/>
            </a:endParaRPr>
          </a:p>
          <a:p>
            <a:pPr>
              <a:buNone/>
            </a:pP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SharePoint PowerShell 2010 Advanced Topics</a:t>
            </a:r>
            <a:endParaRPr lang="en-US" dirty="0"/>
          </a:p>
        </p:txBody>
      </p:sp>
      <p:sp>
        <p:nvSpPr>
          <p:cNvPr id="5" name="Text Placeholder 4"/>
          <p:cNvSpPr>
            <a:spLocks noGrp="1"/>
          </p:cNvSpPr>
          <p:nvPr>
            <p:ph type="body" idx="1"/>
          </p:nvPr>
        </p:nvSpPr>
        <p:spPr/>
        <p:txBody>
          <a:bodyPr/>
          <a:lstStyle/>
          <a:p>
            <a:r>
              <a:rPr lang="en-US" dirty="0" smtClean="0"/>
              <a:t>Threading and object disposal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PowerShell Threading</a:t>
            </a:r>
            <a:endParaRPr lang="en-US" dirty="0"/>
          </a:p>
        </p:txBody>
      </p:sp>
      <p:sp>
        <p:nvSpPr>
          <p:cNvPr id="3" name="Content Placeholder 2"/>
          <p:cNvSpPr>
            <a:spLocks noGrp="1"/>
          </p:cNvSpPr>
          <p:nvPr>
            <p:ph idx="1"/>
          </p:nvPr>
        </p:nvSpPr>
        <p:spPr/>
        <p:txBody>
          <a:bodyPr>
            <a:normAutofit lnSpcReduction="10000"/>
          </a:bodyPr>
          <a:lstStyle/>
          <a:p>
            <a:r>
              <a:rPr lang="en-US" dirty="0" smtClean="0"/>
              <a:t>Default behavior (V1 &amp; V2): Each line, function, or script runs </a:t>
            </a:r>
            <a:r>
              <a:rPr lang="en-US" smtClean="0"/>
              <a:t>in its </a:t>
            </a:r>
            <a:r>
              <a:rPr lang="en-US" dirty="0" smtClean="0"/>
              <a:t>own thread</a:t>
            </a:r>
          </a:p>
          <a:p>
            <a:pPr lvl="1"/>
            <a:r>
              <a:rPr lang="en-US" dirty="0" smtClean="0"/>
              <a:t>$</a:t>
            </a:r>
            <a:r>
              <a:rPr lang="en-US" dirty="0" err="1" smtClean="0"/>
              <a:t>host.Runspace.ThreadOptions</a:t>
            </a:r>
            <a:r>
              <a:rPr lang="en-US" dirty="0" smtClean="0"/>
              <a:t> == "Default"</a:t>
            </a:r>
          </a:p>
          <a:p>
            <a:pPr lvl="1"/>
            <a:r>
              <a:rPr lang="en-US" dirty="0" smtClean="0"/>
              <a:t>Causes memory leaks with unreleased handles to unmanaged objects</a:t>
            </a:r>
          </a:p>
          <a:p>
            <a:r>
              <a:rPr lang="en-US" dirty="0" smtClean="0"/>
              <a:t>Management Shell: Each line, function, or script runs in the same thread</a:t>
            </a:r>
          </a:p>
          <a:p>
            <a:pPr lvl="1"/>
            <a:r>
              <a:rPr lang="en-US" dirty="0" smtClean="0"/>
              <a:t>$</a:t>
            </a:r>
            <a:r>
              <a:rPr lang="en-US" dirty="0" err="1" smtClean="0"/>
              <a:t>host.Runspace.ThreadOptions</a:t>
            </a:r>
            <a:r>
              <a:rPr lang="en-US" dirty="0" smtClean="0"/>
              <a:t> == "</a:t>
            </a:r>
            <a:r>
              <a:rPr lang="en-US" dirty="0" err="1" smtClean="0"/>
              <a:t>ReuseThread</a:t>
            </a:r>
            <a:r>
              <a:rPr lang="en-US" dirty="0" smtClean="0"/>
              <a:t>"</a:t>
            </a:r>
          </a:p>
          <a:p>
            <a:pPr lvl="1"/>
            <a:r>
              <a:rPr lang="en-US" dirty="0" smtClean="0"/>
              <a:t>Still has potential for memory leaks but impact is much less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PowerShell Threading</a:t>
            </a:r>
            <a:endParaRPr lang="en-US" dirty="0"/>
          </a:p>
        </p:txBody>
      </p:sp>
      <p:sp>
        <p:nvSpPr>
          <p:cNvPr id="6" name="Text Placeholder 5"/>
          <p:cNvSpPr>
            <a:spLocks noGrp="1"/>
          </p:cNvSpPr>
          <p:nvPr>
            <p:ph type="body" idx="1"/>
          </p:nvPr>
        </p:nvSpPr>
        <p:spPr/>
        <p:txBody>
          <a:bodyPr/>
          <a:lstStyle/>
          <a:p>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Handling Disposable Items</a:t>
            </a:r>
            <a:endParaRPr lang="en-US" dirty="0"/>
          </a:p>
        </p:txBody>
      </p:sp>
      <p:sp>
        <p:nvSpPr>
          <p:cNvPr id="5" name="Content Placeholder 4"/>
          <p:cNvSpPr>
            <a:spLocks noGrp="1"/>
          </p:cNvSpPr>
          <p:nvPr>
            <p:ph idx="1"/>
          </p:nvPr>
        </p:nvSpPr>
        <p:spPr/>
        <p:txBody>
          <a:bodyPr/>
          <a:lstStyle/>
          <a:p>
            <a:r>
              <a:rPr lang="en-US" dirty="0" err="1" smtClean="0"/>
              <a:t>SPAssignmentCollection</a:t>
            </a:r>
            <a:endParaRPr lang="en-US" dirty="0" smtClean="0"/>
          </a:p>
          <a:p>
            <a:pPr lvl="1"/>
            <a:r>
              <a:rPr lang="en-US" dirty="0" smtClean="0"/>
              <a:t>Collection object that all SharePoint cmdlets can accept to store objects that must be disposed</a:t>
            </a:r>
          </a:p>
          <a:p>
            <a:pPr lvl="2"/>
            <a:r>
              <a:rPr lang="en-US" dirty="0" smtClean="0"/>
              <a:t>Get-</a:t>
            </a:r>
            <a:r>
              <a:rPr lang="en-US" dirty="0" err="1" smtClean="0"/>
              <a:t>SPSite</a:t>
            </a:r>
            <a:r>
              <a:rPr lang="en-US" dirty="0" smtClean="0"/>
              <a:t> </a:t>
            </a:r>
            <a:r>
              <a:rPr lang="en-US" dirty="0" smtClean="0">
                <a:solidFill>
                  <a:schemeClr val="accent3">
                    <a:lumMod val="50000"/>
                  </a:schemeClr>
                </a:solidFill>
              </a:rPr>
              <a:t>[-</a:t>
            </a:r>
            <a:r>
              <a:rPr lang="en-US" dirty="0" err="1" smtClean="0">
                <a:solidFill>
                  <a:schemeClr val="accent3">
                    <a:lumMod val="50000"/>
                  </a:schemeClr>
                </a:solidFill>
              </a:rPr>
              <a:t>AssignmentCollection</a:t>
            </a:r>
            <a:r>
              <a:rPr lang="en-US" dirty="0" smtClean="0">
                <a:solidFill>
                  <a:schemeClr val="accent3">
                    <a:lumMod val="50000"/>
                  </a:schemeClr>
                </a:solidFill>
              </a:rPr>
              <a:t> &lt;</a:t>
            </a:r>
            <a:r>
              <a:rPr lang="en-US" dirty="0" err="1" smtClean="0">
                <a:solidFill>
                  <a:schemeClr val="accent3">
                    <a:lumMod val="50000"/>
                  </a:schemeClr>
                </a:solidFill>
              </a:rPr>
              <a:t>SPAssignmentCollection</a:t>
            </a:r>
            <a:r>
              <a:rPr lang="en-US" dirty="0" smtClean="0">
                <a:solidFill>
                  <a:schemeClr val="accent3">
                    <a:lumMod val="50000"/>
                  </a:schemeClr>
                </a:solidFill>
              </a:rPr>
              <a:t>&gt;]</a:t>
            </a:r>
            <a:r>
              <a:rPr lang="en-US" dirty="0" smtClean="0"/>
              <a:t> [-Confirm [&lt;</a:t>
            </a:r>
            <a:r>
              <a:rPr lang="en-US" dirty="0" err="1" smtClean="0"/>
              <a:t>SwitchParameter</a:t>
            </a:r>
            <a:r>
              <a:rPr lang="en-US" dirty="0" smtClean="0"/>
              <a:t>&gt;]] [-Filter &lt;</a:t>
            </a:r>
            <a:r>
              <a:rPr lang="en-US" dirty="0" err="1" smtClean="0"/>
              <a:t>ScriptBlock</a:t>
            </a:r>
            <a:r>
              <a:rPr lang="en-US" dirty="0" smtClean="0"/>
              <a:t>&gt;] [-Limit &lt;String&gt;] [-</a:t>
            </a:r>
            <a:r>
              <a:rPr lang="en-US" dirty="0" err="1" smtClean="0"/>
              <a:t>WebApplication</a:t>
            </a:r>
            <a:r>
              <a:rPr lang="en-US" dirty="0" smtClean="0"/>
              <a:t> &lt;</a:t>
            </a:r>
            <a:r>
              <a:rPr lang="en-US" dirty="0" err="1" smtClean="0"/>
              <a:t>SPWebApplicationPipeBind</a:t>
            </a:r>
            <a:r>
              <a:rPr lang="en-US" dirty="0" smtClean="0"/>
              <a:t>&gt;] [-</a:t>
            </a:r>
            <a:r>
              <a:rPr lang="en-US" dirty="0" err="1" smtClean="0"/>
              <a:t>WhatIf</a:t>
            </a:r>
            <a:r>
              <a:rPr lang="en-US" dirty="0" smtClean="0"/>
              <a:t> [&lt;</a:t>
            </a:r>
            <a:r>
              <a:rPr lang="en-US" dirty="0" err="1" smtClean="0"/>
              <a:t>SwitchParameter</a:t>
            </a:r>
            <a:r>
              <a:rPr lang="en-US" dirty="0" smtClean="0"/>
              <a:t>&gt;]] [&lt;</a:t>
            </a:r>
            <a:r>
              <a:rPr lang="en-US" dirty="0" err="1" smtClean="0"/>
              <a:t>CommonParameters</a:t>
            </a:r>
            <a:r>
              <a:rPr lang="en-US" dirty="0" smtClean="0"/>
              <a:t>&gt;]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Collections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Start-</a:t>
            </a:r>
            <a:r>
              <a:rPr lang="en-US" dirty="0" err="1" smtClean="0"/>
              <a:t>SPAssignment</a:t>
            </a:r>
            <a:endParaRPr lang="en-US" dirty="0" smtClean="0"/>
          </a:p>
          <a:p>
            <a:pPr lvl="1"/>
            <a:r>
              <a:rPr lang="en-US" dirty="0" smtClean="0"/>
              <a:t>Start-</a:t>
            </a:r>
            <a:r>
              <a:rPr lang="en-US" dirty="0" err="1" smtClean="0"/>
              <a:t>SPAssignment</a:t>
            </a:r>
            <a:r>
              <a:rPr lang="en-US" dirty="0" smtClean="0"/>
              <a:t> [-</a:t>
            </a:r>
            <a:r>
              <a:rPr lang="en-US" dirty="0" err="1" smtClean="0"/>
              <a:t>AssignmentCollection</a:t>
            </a:r>
            <a:r>
              <a:rPr lang="en-US" dirty="0" smtClean="0"/>
              <a:t> &lt;</a:t>
            </a:r>
            <a:r>
              <a:rPr lang="en-US" dirty="0" err="1" smtClean="0"/>
              <a:t>SPAssignmentCollection</a:t>
            </a:r>
            <a:r>
              <a:rPr lang="en-US" dirty="0" smtClean="0"/>
              <a:t>&gt;] [-Global &lt;</a:t>
            </a:r>
            <a:r>
              <a:rPr lang="en-US" dirty="0" err="1" smtClean="0"/>
              <a:t>SwitchParameter</a:t>
            </a:r>
            <a:r>
              <a:rPr lang="en-US" dirty="0" smtClean="0"/>
              <a:t>&gt;] [&lt;</a:t>
            </a:r>
            <a:r>
              <a:rPr lang="en-US" dirty="0" err="1" smtClean="0"/>
              <a:t>CommonParameters</a:t>
            </a:r>
            <a:r>
              <a:rPr lang="en-US" dirty="0" smtClean="0"/>
              <a:t>&gt;]</a:t>
            </a:r>
          </a:p>
          <a:p>
            <a:r>
              <a:rPr lang="en-US" dirty="0" smtClean="0"/>
              <a:t>Stop-</a:t>
            </a:r>
            <a:r>
              <a:rPr lang="en-US" dirty="0" err="1" smtClean="0"/>
              <a:t>SPAssignment</a:t>
            </a:r>
            <a:endParaRPr lang="en-US" dirty="0" smtClean="0"/>
          </a:p>
          <a:p>
            <a:pPr lvl="1"/>
            <a:r>
              <a:rPr lang="en-US" dirty="0" smtClean="0"/>
              <a:t>Stop-</a:t>
            </a:r>
            <a:r>
              <a:rPr lang="en-US" dirty="0" err="1" smtClean="0"/>
              <a:t>SPAssignment</a:t>
            </a:r>
            <a:r>
              <a:rPr lang="en-US" dirty="0" smtClean="0"/>
              <a:t> [-</a:t>
            </a:r>
            <a:r>
              <a:rPr lang="en-US" dirty="0" err="1" smtClean="0"/>
              <a:t>SemiGlobal</a:t>
            </a:r>
            <a:r>
              <a:rPr lang="en-US" dirty="0" smtClean="0"/>
              <a:t> &lt;</a:t>
            </a:r>
            <a:r>
              <a:rPr lang="en-US" dirty="0" err="1" smtClean="0"/>
              <a:t>SPAssignmentCollection</a:t>
            </a:r>
            <a:r>
              <a:rPr lang="en-US" dirty="0" smtClean="0"/>
              <a:t>&gt;] [-</a:t>
            </a:r>
            <a:r>
              <a:rPr lang="en-US" dirty="0" err="1" smtClean="0"/>
              <a:t>AssignmentCollection</a:t>
            </a:r>
            <a:r>
              <a:rPr lang="en-US" dirty="0" smtClean="0"/>
              <a:t> &lt;</a:t>
            </a:r>
            <a:r>
              <a:rPr lang="en-US" dirty="0" err="1" smtClean="0"/>
              <a:t>SPAssignmentCollection</a:t>
            </a:r>
            <a:r>
              <a:rPr lang="en-US" dirty="0" smtClean="0"/>
              <a:t>&gt;] [-Global &lt;</a:t>
            </a:r>
            <a:r>
              <a:rPr lang="en-US" dirty="0" err="1" smtClean="0"/>
              <a:t>SwitchParameter</a:t>
            </a:r>
            <a:r>
              <a:rPr lang="en-US" dirty="0" smtClean="0"/>
              <a:t>&gt;] [&lt;</a:t>
            </a:r>
            <a:r>
              <a:rPr lang="en-US" dirty="0" err="1" smtClean="0"/>
              <a:t>CommonParameters</a:t>
            </a:r>
            <a:r>
              <a:rPr lang="en-US" dirty="0" smtClean="0"/>
              <a:t>&gt;]</a:t>
            </a:r>
          </a:p>
          <a:p>
            <a:r>
              <a:rPr lang="en-US" dirty="0" smtClean="0"/>
              <a:t>Three levels of assignment:</a:t>
            </a:r>
          </a:p>
          <a:p>
            <a:pPr lvl="1"/>
            <a:r>
              <a:rPr lang="en-US" dirty="0" smtClean="0"/>
              <a:t>No assignment (dispose immediately)</a:t>
            </a:r>
          </a:p>
          <a:p>
            <a:pPr lvl="1"/>
            <a:r>
              <a:rPr lang="en-US" dirty="0" smtClean="0"/>
              <a:t>Simple assignment (use a global store)</a:t>
            </a:r>
          </a:p>
          <a:p>
            <a:pPr lvl="1"/>
            <a:r>
              <a:rPr lang="en-US" dirty="0" smtClean="0"/>
              <a:t>Advanced assignment (use a named store)</a:t>
            </a:r>
          </a:p>
          <a:p>
            <a:r>
              <a:rPr lang="en-US" dirty="0" smtClean="0"/>
              <a:t>As of Beta 2 only Get-</a:t>
            </a:r>
            <a:r>
              <a:rPr lang="en-US" dirty="0" err="1" smtClean="0"/>
              <a:t>SPSite</a:t>
            </a:r>
            <a:r>
              <a:rPr lang="en-US" dirty="0" smtClean="0"/>
              <a:t>, Get-</a:t>
            </a:r>
            <a:r>
              <a:rPr lang="en-US" dirty="0" err="1" smtClean="0"/>
              <a:t>SPWeb</a:t>
            </a:r>
            <a:r>
              <a:rPr lang="en-US" dirty="0" smtClean="0"/>
              <a:t>, New-</a:t>
            </a:r>
            <a:r>
              <a:rPr lang="en-US" dirty="0" err="1" smtClean="0"/>
              <a:t>SPSite</a:t>
            </a:r>
            <a:r>
              <a:rPr lang="en-US" dirty="0" smtClean="0"/>
              <a:t>, and New-</a:t>
            </a:r>
            <a:r>
              <a:rPr lang="en-US" dirty="0" err="1" smtClean="0"/>
              <a:t>SPWeb</a:t>
            </a:r>
            <a:r>
              <a:rPr lang="en-US" smtClean="0"/>
              <a:t> use </a:t>
            </a:r>
            <a:r>
              <a:rPr lang="en-US" dirty="0" smtClean="0"/>
              <a:t>this disposal capability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Assignment Collection Example</a:t>
            </a:r>
            <a:endParaRPr lang="en-US" dirty="0"/>
          </a:p>
        </p:txBody>
      </p:sp>
      <p:sp>
        <p:nvSpPr>
          <p:cNvPr id="7" name="Content Placeholder 6"/>
          <p:cNvSpPr>
            <a:spLocks noGrp="1"/>
          </p:cNvSpPr>
          <p:nvPr>
            <p:ph sz="half" idx="1"/>
          </p:nvPr>
        </p:nvSpPr>
        <p:spPr/>
        <p:txBody>
          <a:bodyPr/>
          <a:lstStyle/>
          <a:p>
            <a:r>
              <a:rPr lang="en-US" i="1" dirty="0" smtClean="0"/>
              <a:t>-Global</a:t>
            </a:r>
            <a:r>
              <a:rPr lang="en-US" dirty="0" smtClean="0"/>
              <a:t> stores items within an internal static variable</a:t>
            </a:r>
          </a:p>
          <a:p>
            <a:r>
              <a:rPr lang="en-US" i="1" dirty="0" smtClean="0"/>
              <a:t>-</a:t>
            </a:r>
            <a:r>
              <a:rPr lang="en-US" i="1" dirty="0" err="1" smtClean="0"/>
              <a:t>SemiGlobal</a:t>
            </a:r>
            <a:r>
              <a:rPr lang="en-US" dirty="0" smtClean="0"/>
              <a:t> is used for named variables and can be passed via the pipeline</a:t>
            </a:r>
            <a:endParaRPr lang="en-US" i="1" dirty="0"/>
          </a:p>
        </p:txBody>
      </p:sp>
      <p:pic>
        <p:nvPicPr>
          <p:cNvPr id="8" name="Picture 2"/>
          <p:cNvPicPr>
            <a:picLocks noGrp="1" noChangeAspect="1" noChangeArrowheads="1"/>
          </p:cNvPicPr>
          <p:nvPr>
            <p:ph sz="half" idx="2"/>
          </p:nvPr>
        </p:nvPicPr>
        <p:blipFill>
          <a:blip r:embed="rId2" cstate="print"/>
          <a:stretch>
            <a:fillRect/>
          </a:stretch>
        </p:blipFill>
        <p:spPr bwMode="auto">
          <a:xfrm>
            <a:off x="4943475" y="3128169"/>
            <a:ext cx="3448050" cy="191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SharePoint MVP</a:t>
            </a:r>
          </a:p>
          <a:p>
            <a:r>
              <a:rPr lang="en-US" dirty="0" smtClean="0"/>
              <a:t>Blog: </a:t>
            </a:r>
            <a:r>
              <a:rPr lang="en-US" dirty="0" smtClean="0">
                <a:hlinkClick r:id="rId2"/>
              </a:rPr>
              <a:t>http://stsadm.blogspot.com/</a:t>
            </a:r>
            <a:endParaRPr lang="en-US" dirty="0" smtClean="0"/>
          </a:p>
          <a:p>
            <a:r>
              <a:rPr lang="en-US" dirty="0" smtClean="0"/>
              <a:t>Email: </a:t>
            </a:r>
            <a:r>
              <a:rPr lang="en-US" dirty="0" smtClean="0">
                <a:hlinkClick r:id="rId3"/>
              </a:rPr>
              <a:t>gary@thelapointes.com</a:t>
            </a:r>
            <a:endParaRPr lang="en-US" dirty="0" smtClean="0"/>
          </a:p>
          <a:p>
            <a:r>
              <a:rPr lang="en-US" dirty="0" smtClean="0"/>
              <a:t>Twitter: @</a:t>
            </a:r>
            <a:r>
              <a:rPr lang="en-US" dirty="0" err="1" smtClean="0"/>
              <a:t>glapointe</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Usage Scenarios</a:t>
            </a:r>
            <a:endParaRPr lang="en-US" dirty="0"/>
          </a:p>
        </p:txBody>
      </p:sp>
      <p:sp>
        <p:nvSpPr>
          <p:cNvPr id="5" name="Text Placeholder 4"/>
          <p:cNvSpPr>
            <a:spLocks noGrp="1"/>
          </p:cNvSpPr>
          <p:nvPr>
            <p:ph type="body" idx="1"/>
          </p:nvPr>
        </p:nvSpPr>
        <p:spPr/>
        <p:txBody>
          <a:bodyPr/>
          <a:lstStyle/>
          <a:p>
            <a:r>
              <a:rPr lang="en-US" dirty="0" smtClean="0"/>
              <a:t>Common cmdlets and their uses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 Usage Scenarios</a:t>
            </a:r>
            <a:endParaRPr lang="en-US" dirty="0"/>
          </a:p>
        </p:txBody>
      </p:sp>
      <p:sp>
        <p:nvSpPr>
          <p:cNvPr id="5" name="Content Placeholder 4"/>
          <p:cNvSpPr>
            <a:spLocks noGrp="1"/>
          </p:cNvSpPr>
          <p:nvPr>
            <p:ph idx="1"/>
          </p:nvPr>
        </p:nvSpPr>
        <p:spPr/>
        <p:txBody>
          <a:bodyPr/>
          <a:lstStyle/>
          <a:p>
            <a:r>
              <a:rPr lang="en-US" dirty="0" smtClean="0"/>
              <a:t>Farm Creation</a:t>
            </a:r>
          </a:p>
          <a:p>
            <a:r>
              <a:rPr lang="en-US" dirty="0" smtClean="0"/>
              <a:t>Site Structure Creation</a:t>
            </a:r>
          </a:p>
          <a:p>
            <a:r>
              <a:rPr lang="en-US" dirty="0" smtClean="0"/>
              <a:t>Service Application Setup/Configuration</a:t>
            </a:r>
          </a:p>
          <a:p>
            <a:r>
              <a:rPr lang="en-US" dirty="0" smtClean="0"/>
              <a:t>Maintenance</a:t>
            </a:r>
          </a:p>
          <a:p>
            <a:r>
              <a:rPr lang="en-US" dirty="0" smtClean="0"/>
              <a:t>Reporting</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Creation</a:t>
            </a:r>
            <a:endParaRPr lang="en-US" dirty="0"/>
          </a:p>
        </p:txBody>
      </p:sp>
      <p:graphicFrame>
        <p:nvGraphicFramePr>
          <p:cNvPr id="4" name="Content Placeholder 3"/>
          <p:cNvGraphicFramePr>
            <a:graphicFrameLocks noGrp="1"/>
          </p:cNvGraphicFramePr>
          <p:nvPr>
            <p:ph idx="1"/>
          </p:nvPr>
        </p:nvGraphicFramePr>
        <p:xfrm>
          <a:off x="457200" y="1676400"/>
          <a:ext cx="8229600" cy="5075428"/>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t>Cmdlet</a:t>
                      </a:r>
                      <a:r>
                        <a:rPr lang="en-US" baseline="0" dirty="0" smtClean="0"/>
                        <a:t> Name</a:t>
                      </a:r>
                      <a:endParaRPr lang="en-US" dirty="0"/>
                    </a:p>
                  </a:txBody>
                  <a:tcPr/>
                </a:tc>
                <a:tc>
                  <a:txBody>
                    <a:bodyPr/>
                    <a:lstStyle/>
                    <a:p>
                      <a:r>
                        <a:rPr lang="en-US" dirty="0" smtClean="0"/>
                        <a:t>Description</a:t>
                      </a:r>
                      <a:endParaRPr lang="en-US" dirty="0"/>
                    </a:p>
                  </a:txBody>
                  <a:tcPr/>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New-</a:t>
                      </a:r>
                      <a:r>
                        <a:rPr lang="en-US" sz="1200" b="1" dirty="0" err="1">
                          <a:latin typeface="Arial"/>
                          <a:ea typeface="Times New Roman"/>
                          <a:cs typeface="Times New Roman"/>
                        </a:rPr>
                        <a:t>SPConfigurationDatabase</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Creates a new configuration database, and therefore a new SharePoint farm. This cmdlet is run only once per farm.</a:t>
                      </a: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Connect-</a:t>
                      </a:r>
                      <a:r>
                        <a:rPr lang="en-US" sz="1200" b="1" dirty="0" err="1">
                          <a:latin typeface="Arial"/>
                          <a:ea typeface="Times New Roman"/>
                          <a:cs typeface="Times New Roman"/>
                        </a:rPr>
                        <a:t>SPConfigurationDatabase</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Connects a server to an existing configuration database thus adding the server to the farm. This cmdlet is run once per server in the farm after the first server is provisioned using </a:t>
                      </a:r>
                      <a:r>
                        <a:rPr lang="en-US" sz="1100" dirty="0">
                          <a:latin typeface="Courier New" pitchFamily="49" charset="0"/>
                          <a:ea typeface="Times New Roman"/>
                          <a:cs typeface="Courier New" pitchFamily="49" charset="0"/>
                        </a:rPr>
                        <a:t>New-</a:t>
                      </a:r>
                      <a:r>
                        <a:rPr lang="en-US" sz="1100" dirty="0" err="1">
                          <a:latin typeface="Courier New" pitchFamily="49" charset="0"/>
                          <a:ea typeface="Times New Roman"/>
                          <a:cs typeface="Courier New" pitchFamily="49" charset="0"/>
                        </a:rPr>
                        <a:t>SPConfigurationDatabase</a:t>
                      </a:r>
                      <a:r>
                        <a:rPr lang="en-US" sz="1100" dirty="0">
                          <a:latin typeface="+mn-lt"/>
                          <a:ea typeface="Times New Roman"/>
                          <a:cs typeface="Times New Roman"/>
                        </a:rPr>
                        <a:t>.</a:t>
                      </a: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Initialize-</a:t>
                      </a:r>
                      <a:r>
                        <a:rPr lang="en-US" sz="1200" b="1" dirty="0" err="1">
                          <a:latin typeface="Arial"/>
                          <a:ea typeface="Times New Roman"/>
                          <a:cs typeface="Times New Roman"/>
                        </a:rPr>
                        <a:t>SPResourceSecurity</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Sets required file, folder, and registry ACLs for the local server. This cmdlet must be run for each server in the farm.</a:t>
                      </a: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Install-</a:t>
                      </a:r>
                      <a:r>
                        <a:rPr lang="en-US" sz="1200" b="1" dirty="0" err="1">
                          <a:latin typeface="Arial"/>
                          <a:ea typeface="Times New Roman"/>
                          <a:cs typeface="Times New Roman"/>
                        </a:rPr>
                        <a:t>SPService</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smtClean="0">
                          <a:latin typeface="+mn-lt"/>
                          <a:ea typeface="Times New Roman"/>
                          <a:cs typeface="Times New Roman"/>
                        </a:rPr>
                        <a:t>Installs </a:t>
                      </a:r>
                      <a:r>
                        <a:rPr lang="en-US" sz="1100" dirty="0">
                          <a:latin typeface="+mn-lt"/>
                          <a:ea typeface="Times New Roman"/>
                          <a:cs typeface="Times New Roman"/>
                        </a:rPr>
                        <a:t>the services in the farm. This cmdlet is run </a:t>
                      </a:r>
                      <a:r>
                        <a:rPr lang="en-US" sz="1100" dirty="0" smtClean="0">
                          <a:latin typeface="+mn-lt"/>
                          <a:ea typeface="Times New Roman"/>
                          <a:cs typeface="Times New Roman"/>
                        </a:rPr>
                        <a:t>once per farm (in a standalone configuration it</a:t>
                      </a:r>
                      <a:r>
                        <a:rPr lang="en-US" sz="1100" baseline="0" dirty="0" smtClean="0">
                          <a:latin typeface="+mn-lt"/>
                          <a:ea typeface="Times New Roman"/>
                          <a:cs typeface="Times New Roman"/>
                        </a:rPr>
                        <a:t> is possible to automatically provision the services by running the cmdlet again, providing the –Provision parameter)</a:t>
                      </a:r>
                      <a:r>
                        <a:rPr lang="en-US" sz="1100" dirty="0" smtClean="0">
                          <a:latin typeface="+mn-lt"/>
                          <a:ea typeface="Times New Roman"/>
                          <a:cs typeface="Times New Roman"/>
                        </a:rPr>
                        <a:t> :</a:t>
                      </a:r>
                      <a:endParaRPr lang="en-US" sz="1100" dirty="0">
                        <a:latin typeface="+mn-lt"/>
                        <a:ea typeface="Times New Roman"/>
                        <a:cs typeface="Times New Roman"/>
                      </a:endParaRPr>
                    </a:p>
                    <a:p>
                      <a:pPr marL="0" marR="0">
                        <a:lnSpc>
                          <a:spcPct val="115000"/>
                        </a:lnSpc>
                        <a:spcBef>
                          <a:spcPts val="600"/>
                        </a:spcBef>
                        <a:spcAft>
                          <a:spcPts val="0"/>
                        </a:spcAft>
                      </a:pPr>
                      <a:r>
                        <a:rPr lang="en-US" sz="1100" dirty="0">
                          <a:latin typeface="Courier New" pitchFamily="49" charset="0"/>
                          <a:ea typeface="Times New Roman"/>
                          <a:cs typeface="Courier New" pitchFamily="49" charset="0"/>
                        </a:rPr>
                        <a:t>PS C:\&gt; </a:t>
                      </a:r>
                      <a:r>
                        <a:rPr lang="en-US" sz="1100" dirty="0" smtClean="0">
                          <a:latin typeface="Courier New" pitchFamily="49" charset="0"/>
                          <a:ea typeface="Times New Roman"/>
                          <a:cs typeface="Courier New" pitchFamily="49" charset="0"/>
                        </a:rPr>
                        <a:t>Install-</a:t>
                      </a:r>
                      <a:r>
                        <a:rPr lang="en-US" sz="1100" dirty="0" err="1" smtClean="0">
                          <a:latin typeface="Courier New" pitchFamily="49" charset="0"/>
                          <a:ea typeface="Times New Roman"/>
                          <a:cs typeface="Courier New" pitchFamily="49" charset="0"/>
                        </a:rPr>
                        <a:t>SPService</a:t>
                      </a:r>
                      <a:endParaRPr lang="en-US" sz="1100" dirty="0">
                        <a:latin typeface="Courier New" pitchFamily="49" charset="0"/>
                        <a:ea typeface="Times New Roman"/>
                        <a:cs typeface="Courier New" pitchFamily="49" charset="0"/>
                      </a:endParaRP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Install-</a:t>
                      </a:r>
                      <a:r>
                        <a:rPr lang="en-US" sz="1200" b="1" dirty="0" err="1">
                          <a:latin typeface="Arial"/>
                          <a:ea typeface="Times New Roman"/>
                          <a:cs typeface="Times New Roman"/>
                        </a:rPr>
                        <a:t>SPFeature</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Installs all the Features available to the farm. This cmdlet is run once per farm using the -</a:t>
                      </a:r>
                      <a:r>
                        <a:rPr lang="en-US" sz="1100" dirty="0" err="1">
                          <a:latin typeface="+mn-lt"/>
                          <a:ea typeface="Times New Roman"/>
                          <a:cs typeface="Times New Roman"/>
                        </a:rPr>
                        <a:t>AllExistingFeatures</a:t>
                      </a:r>
                      <a:r>
                        <a:rPr lang="en-US" sz="1100" dirty="0">
                          <a:latin typeface="+mn-lt"/>
                          <a:ea typeface="Times New Roman"/>
                          <a:cs typeface="Times New Roman"/>
                        </a:rPr>
                        <a:t> parameter:</a:t>
                      </a:r>
                    </a:p>
                    <a:p>
                      <a:pPr marL="0" marR="0">
                        <a:lnSpc>
                          <a:spcPct val="115000"/>
                        </a:lnSpc>
                        <a:spcBef>
                          <a:spcPts val="600"/>
                        </a:spcBef>
                        <a:spcAft>
                          <a:spcPts val="600"/>
                        </a:spcAft>
                      </a:pPr>
                      <a:r>
                        <a:rPr lang="en-US" sz="1100" dirty="0">
                          <a:latin typeface="Courier New" pitchFamily="49" charset="0"/>
                          <a:ea typeface="Times New Roman"/>
                          <a:cs typeface="Courier New" pitchFamily="49" charset="0"/>
                        </a:rPr>
                        <a:t>PS C:\&gt; Install-</a:t>
                      </a:r>
                      <a:r>
                        <a:rPr lang="en-US" sz="1100" dirty="0" err="1">
                          <a:latin typeface="Courier New" pitchFamily="49" charset="0"/>
                          <a:ea typeface="Times New Roman"/>
                          <a:cs typeface="Courier New" pitchFamily="49" charset="0"/>
                        </a:rPr>
                        <a:t>SPFeature</a:t>
                      </a:r>
                      <a:r>
                        <a:rPr lang="en-US" sz="1100" dirty="0">
                          <a:latin typeface="Courier New" pitchFamily="49" charset="0"/>
                          <a:ea typeface="Times New Roman"/>
                          <a:cs typeface="Courier New" pitchFamily="49" charset="0"/>
                        </a:rPr>
                        <a:t> -</a:t>
                      </a:r>
                      <a:r>
                        <a:rPr lang="en-US" sz="1100" dirty="0" err="1">
                          <a:latin typeface="Courier New" pitchFamily="49" charset="0"/>
                          <a:ea typeface="Times New Roman"/>
                          <a:cs typeface="Courier New" pitchFamily="49" charset="0"/>
                        </a:rPr>
                        <a:t>AllExistingFeatures</a:t>
                      </a:r>
                      <a:endParaRPr lang="en-US" sz="1100" dirty="0">
                        <a:latin typeface="Courier New" pitchFamily="49" charset="0"/>
                        <a:ea typeface="Times New Roman"/>
                        <a:cs typeface="Courier New" pitchFamily="49" charset="0"/>
                      </a:endParaRP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New-</a:t>
                      </a:r>
                      <a:r>
                        <a:rPr lang="en-US" sz="1200" b="1" dirty="0" err="1">
                          <a:latin typeface="Arial"/>
                          <a:ea typeface="Times New Roman"/>
                          <a:cs typeface="Times New Roman"/>
                        </a:rPr>
                        <a:t>SPCentralAdministration</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Provisions a central administration site on the local server. This cmdlet is typically run only once per farm but can be run on additional servers as is needed.</a:t>
                      </a: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Install-</a:t>
                      </a:r>
                      <a:r>
                        <a:rPr lang="en-US" sz="1200" b="1" dirty="0" err="1">
                          <a:latin typeface="Arial"/>
                          <a:ea typeface="Times New Roman"/>
                          <a:cs typeface="Times New Roman"/>
                        </a:rPr>
                        <a:t>SPHelpCollection</a:t>
                      </a:r>
                      <a:endParaRPr lang="en-US" sz="1200" b="1" dirty="0">
                        <a:latin typeface="Arial"/>
                        <a:ea typeface="Times New Roman"/>
                        <a:cs typeface="Times New Roman"/>
                      </a:endParaRPr>
                    </a:p>
                  </a:txBody>
                  <a:tcPr marL="68580" marR="68580" marT="0" marB="0"/>
                </a:tc>
                <a:tc>
                  <a:txBody>
                    <a:bodyPr/>
                    <a:lstStyle/>
                    <a:p>
                      <a:r>
                        <a:rPr kumimoji="0" lang="en-US" sz="1100" kern="1200" dirty="0" smtClean="0">
                          <a:solidFill>
                            <a:schemeClr val="dk1"/>
                          </a:solidFill>
                          <a:latin typeface="+mn-lt"/>
                          <a:ea typeface="+mn-ea"/>
                          <a:cs typeface="+mn-cs"/>
                        </a:rPr>
                        <a:t>This optional cmdlet installs the help files that are used throughout the farm. This cmdlet is run only once per farm on the same server as the central admin site unless installing new help collections (custom or third party). Provide the -All switch when calling this cmdlet for Farm setup.</a:t>
                      </a:r>
                    </a:p>
                    <a:p>
                      <a:endParaRPr kumimoji="0" lang="en-US" sz="1100" kern="1200" dirty="0" smtClean="0">
                        <a:solidFill>
                          <a:schemeClr val="dk1"/>
                        </a:solidFill>
                        <a:latin typeface="+mn-lt"/>
                        <a:ea typeface="+mn-ea"/>
                        <a:cs typeface="+mn-cs"/>
                      </a:endParaRPr>
                    </a:p>
                    <a:p>
                      <a:r>
                        <a:rPr kumimoji="0" lang="en-US" sz="1100" kern="1200" dirty="0" smtClean="0">
                          <a:solidFill>
                            <a:schemeClr val="dk1"/>
                          </a:solidFill>
                          <a:latin typeface="Courier New" pitchFamily="49" charset="0"/>
                          <a:ea typeface="+mn-ea"/>
                          <a:cs typeface="Courier New" pitchFamily="49" charset="0"/>
                        </a:rPr>
                        <a:t>PS C:\&gt; Install-</a:t>
                      </a:r>
                      <a:r>
                        <a:rPr kumimoji="0" lang="en-US" sz="1100" kern="1200" dirty="0" err="1" smtClean="0">
                          <a:solidFill>
                            <a:schemeClr val="dk1"/>
                          </a:solidFill>
                          <a:latin typeface="Courier New" pitchFamily="49" charset="0"/>
                          <a:ea typeface="+mn-ea"/>
                          <a:cs typeface="Courier New" pitchFamily="49" charset="0"/>
                        </a:rPr>
                        <a:t>SPHelpCollection</a:t>
                      </a:r>
                      <a:r>
                        <a:rPr kumimoji="0" lang="en-US" sz="1100" kern="1200" dirty="0" smtClean="0">
                          <a:solidFill>
                            <a:schemeClr val="dk1"/>
                          </a:solidFill>
                          <a:latin typeface="Courier New" pitchFamily="49" charset="0"/>
                          <a:ea typeface="+mn-ea"/>
                          <a:cs typeface="Courier New" pitchFamily="49" charset="0"/>
                        </a:rPr>
                        <a:t> -All</a:t>
                      </a:r>
                      <a:endParaRPr lang="en-US" sz="1100" dirty="0">
                        <a:latin typeface="Courier New" pitchFamily="49" charset="0"/>
                        <a:ea typeface="Times New Roman"/>
                        <a:cs typeface="Courier New" pitchFamily="49" charset="0"/>
                      </a:endParaRPr>
                    </a:p>
                  </a:txBody>
                  <a:tcPr marL="68580" marR="68580" marT="0" marB="0"/>
                </a:tc>
              </a:tr>
              <a:tr h="370840">
                <a:tc>
                  <a:txBody>
                    <a:bodyPr/>
                    <a:lstStyle/>
                    <a:p>
                      <a:pPr marL="0" marR="0">
                        <a:lnSpc>
                          <a:spcPct val="115000"/>
                        </a:lnSpc>
                        <a:spcBef>
                          <a:spcPts val="0"/>
                        </a:spcBef>
                        <a:spcAft>
                          <a:spcPts val="300"/>
                        </a:spcAft>
                      </a:pPr>
                      <a:r>
                        <a:rPr lang="en-US" sz="1200" b="1" dirty="0">
                          <a:latin typeface="Arial"/>
                          <a:ea typeface="Times New Roman"/>
                          <a:cs typeface="Times New Roman"/>
                        </a:rPr>
                        <a:t>Install-</a:t>
                      </a:r>
                      <a:r>
                        <a:rPr lang="en-US" sz="1200" b="1" dirty="0" err="1">
                          <a:latin typeface="Arial"/>
                          <a:ea typeface="Times New Roman"/>
                          <a:cs typeface="Times New Roman"/>
                        </a:rPr>
                        <a:t>SPApplicationContent</a:t>
                      </a:r>
                      <a:endParaRPr lang="en-US" sz="1200" b="1" dirty="0">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100" dirty="0">
                          <a:latin typeface="+mn-lt"/>
                          <a:ea typeface="Times New Roman"/>
                          <a:cs typeface="Times New Roman"/>
                        </a:rPr>
                        <a:t>This optional cmdlet installs any application content for the central administration site. This cmdlet is run only once per farm on the same server as the central administration site.</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Farm Creation</a:t>
            </a:r>
            <a:endParaRPr lang="en-US" dirty="0"/>
          </a:p>
        </p:txBody>
      </p:sp>
      <p:sp>
        <p:nvSpPr>
          <p:cNvPr id="6" name="Text Placeholder 5"/>
          <p:cNvSpPr>
            <a:spLocks noGrp="1"/>
          </p:cNvSpPr>
          <p:nvPr>
            <p:ph type="body" idx="1"/>
          </p:nvPr>
        </p:nvSpPr>
        <p:spPr/>
        <p:txBody>
          <a:bodyPr/>
          <a:lstStyle/>
          <a:p>
            <a:r>
              <a:rPr lang="en-US" dirty="0" smtClean="0"/>
              <a:t>Examine a working farm creation script</a:t>
            </a:r>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Structure Creation</a:t>
            </a:r>
            <a:endParaRPr lang="en-US" dirty="0"/>
          </a:p>
        </p:txBody>
      </p:sp>
      <p:graphicFrame>
        <p:nvGraphicFramePr>
          <p:cNvPr id="4" name="Content Placeholder 3"/>
          <p:cNvGraphicFramePr>
            <a:graphicFrameLocks noGrp="1"/>
          </p:cNvGraphicFramePr>
          <p:nvPr>
            <p:ph idx="1"/>
          </p:nvPr>
        </p:nvGraphicFramePr>
        <p:xfrm>
          <a:off x="457200" y="1774825"/>
          <a:ext cx="8229600" cy="3728720"/>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t>Cmdlet</a:t>
                      </a:r>
                      <a:r>
                        <a:rPr lang="en-US" baseline="0" dirty="0" smtClean="0"/>
                        <a:t> Name</a:t>
                      </a:r>
                      <a:endParaRPr lang="en-US" dirty="0"/>
                    </a:p>
                  </a:txBody>
                  <a:tcPr/>
                </a:tc>
                <a:tc>
                  <a:txBody>
                    <a:bodyPr/>
                    <a:lstStyle/>
                    <a:p>
                      <a:r>
                        <a:rPr lang="en-US" dirty="0" smtClean="0"/>
                        <a:t>Description</a:t>
                      </a:r>
                      <a:endParaRPr lang="en-US" dirty="0"/>
                    </a:p>
                  </a:txBody>
                  <a:tcPr/>
                </a:tc>
              </a:tr>
              <a:tr h="370840">
                <a:tc>
                  <a:txBody>
                    <a:bodyPr/>
                    <a:lstStyle/>
                    <a:p>
                      <a:r>
                        <a:rPr lang="en-US" sz="1200" b="1" dirty="0" smtClean="0"/>
                        <a:t>New-</a:t>
                      </a:r>
                      <a:r>
                        <a:rPr lang="en-US" sz="1200" b="1" dirty="0" err="1" smtClean="0"/>
                        <a:t>SPManagedAccount</a:t>
                      </a:r>
                      <a:endParaRPr lang="en-US" sz="1200" b="1" dirty="0"/>
                    </a:p>
                  </a:txBody>
                  <a:tcPr/>
                </a:tc>
                <a:tc>
                  <a:txBody>
                    <a:bodyPr/>
                    <a:lstStyle/>
                    <a:p>
                      <a:r>
                        <a:rPr lang="en-US" sz="1100" dirty="0" smtClean="0"/>
                        <a:t>Creates</a:t>
                      </a:r>
                      <a:r>
                        <a:rPr lang="en-US" sz="1100" baseline="0" dirty="0" smtClean="0"/>
                        <a:t> a new managed account which can be used when creating the application pool.</a:t>
                      </a:r>
                      <a:endParaRPr lang="en-US" sz="1100" dirty="0"/>
                    </a:p>
                  </a:txBody>
                  <a:tcPr/>
                </a:tc>
              </a:tr>
              <a:tr h="370840">
                <a:tc>
                  <a:txBody>
                    <a:bodyPr/>
                    <a:lstStyle/>
                    <a:p>
                      <a:r>
                        <a:rPr lang="en-US" sz="1200" b="1" dirty="0" smtClean="0"/>
                        <a:t>New-</a:t>
                      </a:r>
                      <a:r>
                        <a:rPr lang="en-US" sz="1200" b="1" dirty="0" err="1" smtClean="0"/>
                        <a:t>SPServiceApplicationPool</a:t>
                      </a:r>
                      <a:endParaRPr lang="en-US" sz="1200" b="1" dirty="0"/>
                    </a:p>
                  </a:txBody>
                  <a:tcPr/>
                </a:tc>
                <a:tc>
                  <a:txBody>
                    <a:bodyPr/>
                    <a:lstStyle/>
                    <a:p>
                      <a:r>
                        <a:rPr lang="en-US" sz="1100" dirty="0" smtClean="0"/>
                        <a:t>Creates a new application pool. Running</a:t>
                      </a:r>
                      <a:r>
                        <a:rPr lang="en-US" sz="1100" baseline="0" dirty="0" smtClean="0"/>
                        <a:t> this cmdlet does not immediately provision the application pool but simply registers the definition with SharePoint. Once the application pool is associated with a web application or service application then the application pool is provisioned.</a:t>
                      </a:r>
                      <a:endParaRPr lang="en-US" sz="1100" dirty="0"/>
                    </a:p>
                  </a:txBody>
                  <a:tcPr/>
                </a:tc>
              </a:tr>
              <a:tr h="370840">
                <a:tc>
                  <a:txBody>
                    <a:bodyPr/>
                    <a:lstStyle/>
                    <a:p>
                      <a:r>
                        <a:rPr lang="en-US" sz="1200" b="1" dirty="0" smtClean="0"/>
                        <a:t>New-</a:t>
                      </a:r>
                      <a:r>
                        <a:rPr lang="en-US" sz="1200" b="1" dirty="0" err="1" smtClean="0"/>
                        <a:t>SPWebApplication</a:t>
                      </a:r>
                      <a:endParaRPr lang="en-US" sz="1200" b="1" dirty="0"/>
                    </a:p>
                  </a:txBody>
                  <a:tcPr/>
                </a:tc>
                <a:tc>
                  <a:txBody>
                    <a:bodyPr/>
                    <a:lstStyle/>
                    <a:p>
                      <a:r>
                        <a:rPr lang="en-US" sz="1100" dirty="0" smtClean="0"/>
                        <a:t>Creates a new web</a:t>
                      </a:r>
                      <a:r>
                        <a:rPr lang="en-US" sz="1100" baseline="0" dirty="0" smtClean="0"/>
                        <a:t> application.</a:t>
                      </a:r>
                      <a:endParaRPr lang="en-US" sz="1100" dirty="0"/>
                    </a:p>
                  </a:txBody>
                  <a:tcPr/>
                </a:tc>
              </a:tr>
              <a:tr h="370840">
                <a:tc>
                  <a:txBody>
                    <a:bodyPr/>
                    <a:lstStyle/>
                    <a:p>
                      <a:r>
                        <a:rPr lang="en-US" sz="1200" b="1" dirty="0" smtClean="0"/>
                        <a:t>New-</a:t>
                      </a:r>
                      <a:r>
                        <a:rPr lang="en-US" sz="1200" b="1" dirty="0" err="1" smtClean="0"/>
                        <a:t>SPContentDatabase</a:t>
                      </a:r>
                      <a:endParaRPr lang="en-US" sz="1200" b="1" dirty="0"/>
                    </a:p>
                  </a:txBody>
                  <a:tcPr/>
                </a:tc>
                <a:tc>
                  <a:txBody>
                    <a:bodyPr/>
                    <a:lstStyle/>
                    <a:p>
                      <a:r>
                        <a:rPr lang="en-US" sz="1100" dirty="0" smtClean="0"/>
                        <a:t>Creates a new content database for</a:t>
                      </a:r>
                      <a:r>
                        <a:rPr lang="en-US" sz="1100" baseline="0" dirty="0" smtClean="0"/>
                        <a:t> a specific web application.</a:t>
                      </a:r>
                      <a:endParaRPr lang="en-US" sz="1100" dirty="0"/>
                    </a:p>
                  </a:txBody>
                  <a:tcPr/>
                </a:tc>
              </a:tr>
              <a:tr h="370840">
                <a:tc>
                  <a:txBody>
                    <a:bodyPr/>
                    <a:lstStyle/>
                    <a:p>
                      <a:r>
                        <a:rPr lang="en-US" sz="1200" b="1" dirty="0" smtClean="0"/>
                        <a:t>New-</a:t>
                      </a:r>
                      <a:r>
                        <a:rPr lang="en-US" sz="1200" b="1" dirty="0" err="1" smtClean="0"/>
                        <a:t>SPManagedPath</a:t>
                      </a:r>
                      <a:endParaRPr lang="en-US" sz="1200" b="1" dirty="0"/>
                    </a:p>
                  </a:txBody>
                  <a:tcPr/>
                </a:tc>
                <a:tc>
                  <a:txBody>
                    <a:bodyPr/>
                    <a:lstStyle/>
                    <a:p>
                      <a:r>
                        <a:rPr lang="en-US" sz="1100" dirty="0" smtClean="0"/>
                        <a:t>Creates a managed path under the specified</a:t>
                      </a:r>
                      <a:r>
                        <a:rPr lang="en-US" sz="1100" baseline="0" dirty="0" smtClean="0"/>
                        <a:t> web application.</a:t>
                      </a:r>
                      <a:endParaRPr lang="en-US" sz="1100" dirty="0"/>
                    </a:p>
                  </a:txBody>
                  <a:tcPr/>
                </a:tc>
              </a:tr>
              <a:tr h="370840">
                <a:tc>
                  <a:txBody>
                    <a:bodyPr/>
                    <a:lstStyle/>
                    <a:p>
                      <a:r>
                        <a:rPr lang="en-US" sz="1200" b="1" dirty="0" smtClean="0"/>
                        <a:t>New-</a:t>
                      </a:r>
                      <a:r>
                        <a:rPr lang="en-US" sz="1200" b="1" dirty="0" err="1" smtClean="0"/>
                        <a:t>SPSite</a:t>
                      </a:r>
                      <a:endParaRPr lang="en-US" sz="1200" b="1" dirty="0"/>
                    </a:p>
                  </a:txBody>
                  <a:tcPr/>
                </a:tc>
                <a:tc>
                  <a:txBody>
                    <a:bodyPr/>
                    <a:lstStyle/>
                    <a:p>
                      <a:r>
                        <a:rPr lang="en-US" sz="1100" dirty="0" smtClean="0"/>
                        <a:t>Creates a new Site Collection (watch for disposal issues!)</a:t>
                      </a:r>
                      <a:endParaRPr lang="en-US" sz="1100" dirty="0"/>
                    </a:p>
                  </a:txBody>
                  <a:tcPr/>
                </a:tc>
              </a:tr>
              <a:tr h="370840">
                <a:tc>
                  <a:txBody>
                    <a:bodyPr/>
                    <a:lstStyle/>
                    <a:p>
                      <a:r>
                        <a:rPr lang="en-US" sz="1200" b="1" dirty="0" smtClean="0"/>
                        <a:t>New-</a:t>
                      </a:r>
                      <a:r>
                        <a:rPr lang="en-US" sz="1200" b="1" dirty="0" err="1" smtClean="0"/>
                        <a:t>SPWeb</a:t>
                      </a:r>
                      <a:endParaRPr lang="en-US" sz="1200" b="1" dirty="0"/>
                    </a:p>
                  </a:txBody>
                  <a:tcPr/>
                </a:tc>
                <a:tc>
                  <a:txBody>
                    <a:bodyPr/>
                    <a:lstStyle/>
                    <a:p>
                      <a:r>
                        <a:rPr lang="en-US" sz="1100" dirty="0" smtClean="0"/>
                        <a:t>Creates a new Site within a Site Collection (watch for disposal issues!)</a:t>
                      </a:r>
                      <a:endParaRPr lang="en-US" sz="1100" dirty="0"/>
                    </a:p>
                  </a:txBody>
                  <a:tcPr/>
                </a:tc>
              </a:tr>
              <a:tr h="370840">
                <a:tc>
                  <a:txBody>
                    <a:bodyPr/>
                    <a:lstStyle/>
                    <a:p>
                      <a:r>
                        <a:rPr lang="en-US" sz="1200" b="1" dirty="0" smtClean="0"/>
                        <a:t>Set-</a:t>
                      </a:r>
                      <a:r>
                        <a:rPr lang="en-US" sz="1200" b="1" dirty="0" err="1" smtClean="0"/>
                        <a:t>SPDesignerSettings</a:t>
                      </a:r>
                      <a:endParaRPr lang="en-US" sz="1200" b="1" dirty="0"/>
                    </a:p>
                  </a:txBody>
                  <a:tcPr/>
                </a:tc>
                <a:tc>
                  <a:txBody>
                    <a:bodyPr/>
                    <a:lstStyle/>
                    <a:p>
                      <a:r>
                        <a:rPr lang="en-US" sz="1100" dirty="0" smtClean="0"/>
                        <a:t>Sets the</a:t>
                      </a:r>
                      <a:r>
                        <a:rPr lang="en-US" sz="1100" baseline="0" dirty="0" smtClean="0"/>
                        <a:t> actions that users can perform using SharePoint Designer.</a:t>
                      </a:r>
                      <a:endParaRPr lang="en-US" sz="110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Site Structure Creation</a:t>
            </a:r>
            <a:endParaRPr lang="en-US" dirty="0"/>
          </a:p>
        </p:txBody>
      </p:sp>
      <p:sp>
        <p:nvSpPr>
          <p:cNvPr id="6" name="Text Placeholder 5"/>
          <p:cNvSpPr>
            <a:spLocks noGrp="1"/>
          </p:cNvSpPr>
          <p:nvPr>
            <p:ph type="body" idx="1"/>
          </p:nvPr>
        </p:nvSpPr>
        <p:spPr/>
        <p:txBody>
          <a:bodyPr/>
          <a:lstStyle/>
          <a:p>
            <a:r>
              <a:rPr lang="en-US" dirty="0" smtClean="0"/>
              <a:t>Examine a working site structure creation script</a:t>
            </a:r>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Application Setup/Configuration</a:t>
            </a:r>
            <a:endParaRPr lang="en-US" dirty="0"/>
          </a:p>
        </p:txBody>
      </p:sp>
      <p:graphicFrame>
        <p:nvGraphicFramePr>
          <p:cNvPr id="4" name="Content Placeholder 3"/>
          <p:cNvGraphicFramePr>
            <a:graphicFrameLocks noGrp="1"/>
          </p:cNvGraphicFramePr>
          <p:nvPr>
            <p:ph idx="1"/>
          </p:nvPr>
        </p:nvGraphicFramePr>
        <p:xfrm>
          <a:off x="457200" y="1767840"/>
          <a:ext cx="8229600" cy="4546600"/>
        </p:xfrm>
        <a:graphic>
          <a:graphicData uri="http://schemas.openxmlformats.org/drawingml/2006/table">
            <a:tbl>
              <a:tblPr firstRow="1" bandRow="1">
                <a:tableStyleId>{5C22544A-7EE6-4342-B048-85BDC9FD1C3A}</a:tableStyleId>
              </a:tblPr>
              <a:tblGrid>
                <a:gridCol w="3276600"/>
                <a:gridCol w="4953000"/>
              </a:tblGrid>
              <a:tr h="370840">
                <a:tc>
                  <a:txBody>
                    <a:bodyPr/>
                    <a:lstStyle/>
                    <a:p>
                      <a:r>
                        <a:rPr lang="en-US" dirty="0" smtClean="0"/>
                        <a:t>Cmdlet</a:t>
                      </a:r>
                      <a:r>
                        <a:rPr lang="en-US" baseline="0" dirty="0" smtClean="0"/>
                        <a:t> Name</a:t>
                      </a:r>
                      <a:endParaRPr lang="en-US" dirty="0"/>
                    </a:p>
                  </a:txBody>
                  <a:tcPr/>
                </a:tc>
                <a:tc>
                  <a:txBody>
                    <a:bodyPr/>
                    <a:lstStyle/>
                    <a:p>
                      <a:r>
                        <a:rPr lang="en-US" dirty="0" smtClean="0"/>
                        <a:t>Description</a:t>
                      </a:r>
                      <a:endParaRPr lang="en-US" dirty="0"/>
                    </a:p>
                  </a:txBody>
                  <a:tcPr/>
                </a:tc>
              </a:tr>
              <a:tr h="370840">
                <a:tc>
                  <a:txBody>
                    <a:bodyPr/>
                    <a:lstStyle/>
                    <a:p>
                      <a:r>
                        <a:rPr lang="en-US" sz="1200" b="1" dirty="0" smtClean="0"/>
                        <a:t>Get-</a:t>
                      </a:r>
                      <a:r>
                        <a:rPr lang="en-US" sz="1200" b="1" dirty="0" err="1" smtClean="0"/>
                        <a:t>SPServiceInstance</a:t>
                      </a:r>
                      <a:endParaRPr lang="en-US" sz="1200" b="1" dirty="0"/>
                    </a:p>
                  </a:txBody>
                  <a:tcPr/>
                </a:tc>
                <a:tc>
                  <a:txBody>
                    <a:bodyPr/>
                    <a:lstStyle/>
                    <a:p>
                      <a:r>
                        <a:rPr lang="en-US" sz="1100" dirty="0" smtClean="0"/>
                        <a:t>Returns</a:t>
                      </a:r>
                      <a:r>
                        <a:rPr lang="en-US" sz="1100" baseline="0" dirty="0" smtClean="0"/>
                        <a:t> back the service instances installed on the server. Use this cmdlet to check if a service instance is online prior to enabling.</a:t>
                      </a:r>
                    </a:p>
                    <a:p>
                      <a:r>
                        <a:rPr lang="en-US" sz="1100" dirty="0" smtClean="0">
                          <a:solidFill>
                            <a:srgbClr val="800080"/>
                          </a:solidFill>
                          <a:latin typeface="Courier New"/>
                        </a:rPr>
                        <a:t>$svc</a:t>
                      </a:r>
                      <a:r>
                        <a:rPr lang="en-US" sz="1100" dirty="0" smtClean="0">
                          <a:solidFill>
                            <a:srgbClr val="000000"/>
                          </a:solidFill>
                          <a:latin typeface="Courier New"/>
                        </a:rPr>
                        <a:t> </a:t>
                      </a:r>
                      <a:r>
                        <a:rPr lang="en-US" sz="1100" dirty="0" smtClean="0">
                          <a:solidFill>
                            <a:srgbClr val="FF0000"/>
                          </a:solidFill>
                          <a:latin typeface="Courier New"/>
                        </a:rPr>
                        <a:t>=</a:t>
                      </a:r>
                      <a:r>
                        <a:rPr lang="en-US" sz="1100" dirty="0" smtClean="0">
                          <a:solidFill>
                            <a:srgbClr val="000000"/>
                          </a:solidFill>
                          <a:latin typeface="Courier New"/>
                        </a:rPr>
                        <a:t> (Get-</a:t>
                      </a:r>
                      <a:r>
                        <a:rPr lang="en-US" sz="1100" dirty="0" err="1" smtClean="0">
                          <a:solidFill>
                            <a:srgbClr val="000000"/>
                          </a:solidFill>
                          <a:latin typeface="Courier New"/>
                        </a:rPr>
                        <a:t>SPServiceInstance</a:t>
                      </a:r>
                      <a:r>
                        <a:rPr lang="en-US" sz="1100" dirty="0" smtClean="0">
                          <a:solidFill>
                            <a:srgbClr val="000000"/>
                          </a:solidFill>
                          <a:latin typeface="Courier New"/>
                        </a:rPr>
                        <a:t> | Where {</a:t>
                      </a:r>
                      <a:r>
                        <a:rPr lang="en-US" sz="1100" dirty="0" smtClean="0">
                          <a:solidFill>
                            <a:srgbClr val="800080"/>
                          </a:solidFill>
                          <a:latin typeface="Courier New"/>
                        </a:rPr>
                        <a:t>$_</a:t>
                      </a:r>
                      <a:r>
                        <a:rPr lang="en-US" sz="1100" dirty="0" smtClean="0">
                          <a:solidFill>
                            <a:srgbClr val="000000"/>
                          </a:solidFill>
                          <a:latin typeface="Courier New"/>
                        </a:rPr>
                        <a:t>.</a:t>
                      </a:r>
                      <a:r>
                        <a:rPr lang="en-US" sz="1100" dirty="0" err="1" smtClean="0">
                          <a:solidFill>
                            <a:srgbClr val="000000"/>
                          </a:solidFill>
                          <a:latin typeface="Courier New"/>
                        </a:rPr>
                        <a:t>TypeName</a:t>
                      </a:r>
                      <a:r>
                        <a:rPr lang="en-US" sz="1100" dirty="0" smtClean="0">
                          <a:solidFill>
                            <a:srgbClr val="000000"/>
                          </a:solidFill>
                          <a:latin typeface="Courier New"/>
                        </a:rPr>
                        <a:t> </a:t>
                      </a:r>
                      <a:r>
                        <a:rPr lang="en-US" sz="1100" dirty="0" smtClean="0">
                          <a:solidFill>
                            <a:srgbClr val="FF0000"/>
                          </a:solidFill>
                          <a:latin typeface="Courier New"/>
                        </a:rPr>
                        <a:t>-</a:t>
                      </a:r>
                      <a:r>
                        <a:rPr lang="en-US" sz="1100" dirty="0" err="1" smtClean="0">
                          <a:solidFill>
                            <a:srgbClr val="FF0000"/>
                          </a:solidFill>
                          <a:latin typeface="Courier New"/>
                        </a:rPr>
                        <a:t>eq</a:t>
                      </a:r>
                      <a:r>
                        <a:rPr lang="en-US" sz="1100" dirty="0" smtClean="0">
                          <a:solidFill>
                            <a:srgbClr val="000000"/>
                          </a:solidFill>
                          <a:latin typeface="Courier New"/>
                        </a:rPr>
                        <a:t> </a:t>
                      </a:r>
                      <a:r>
                        <a:rPr lang="en-US" sz="1100" dirty="0" smtClean="0">
                          <a:solidFill>
                            <a:srgbClr val="800000"/>
                          </a:solidFill>
                          <a:latin typeface="Courier New"/>
                        </a:rPr>
                        <a:t>"Managed Metadata Web Service"</a:t>
                      </a:r>
                      <a:r>
                        <a:rPr lang="en-US" sz="1100" dirty="0" smtClean="0">
                          <a:solidFill>
                            <a:srgbClr val="000000"/>
                          </a:solidFill>
                          <a:latin typeface="Courier New"/>
                        </a:rPr>
                        <a:t>})</a:t>
                      </a:r>
                    </a:p>
                  </a:txBody>
                  <a:tcPr/>
                </a:tc>
              </a:tr>
              <a:tr h="370840">
                <a:tc>
                  <a:txBody>
                    <a:bodyPr/>
                    <a:lstStyle/>
                    <a:p>
                      <a:r>
                        <a:rPr lang="en-US" sz="1200" b="1" dirty="0" smtClean="0"/>
                        <a:t>Start-</a:t>
                      </a:r>
                      <a:r>
                        <a:rPr lang="en-US" sz="1200" b="1" dirty="0" err="1" smtClean="0"/>
                        <a:t>SPServiceInstance</a:t>
                      </a:r>
                      <a:endParaRPr lang="en-US" sz="1200" b="1" dirty="0"/>
                    </a:p>
                  </a:txBody>
                  <a:tcPr/>
                </a:tc>
                <a:tc>
                  <a:txBody>
                    <a:bodyPr/>
                    <a:lstStyle/>
                    <a:p>
                      <a:r>
                        <a:rPr lang="en-US" sz="1100" dirty="0" smtClean="0"/>
                        <a:t>The actual service instance. For</a:t>
                      </a:r>
                      <a:r>
                        <a:rPr lang="en-US" sz="1100" baseline="0" dirty="0" smtClean="0"/>
                        <a:t> most services t</a:t>
                      </a:r>
                      <a:r>
                        <a:rPr lang="en-US" sz="1100" dirty="0" smtClean="0"/>
                        <a:t>his can</a:t>
                      </a:r>
                      <a:r>
                        <a:rPr lang="en-US" sz="1100" baseline="0" dirty="0" smtClean="0"/>
                        <a:t> be called on more than one server to provide failover and load balancing.</a:t>
                      </a:r>
                    </a:p>
                    <a:p>
                      <a:pPr marL="0" marR="0">
                        <a:spcBef>
                          <a:spcPts val="0"/>
                        </a:spcBef>
                        <a:spcAft>
                          <a:spcPts val="0"/>
                        </a:spcAft>
                      </a:pPr>
                      <a:r>
                        <a:rPr lang="en-US" sz="1100" dirty="0" smtClean="0">
                          <a:solidFill>
                            <a:srgbClr val="0000FF"/>
                          </a:solidFill>
                          <a:latin typeface="Courier New"/>
                        </a:rPr>
                        <a:t>if </a:t>
                      </a:r>
                      <a:r>
                        <a:rPr lang="en-US" sz="1100" dirty="0" smtClean="0">
                          <a:solidFill>
                            <a:srgbClr val="000000"/>
                          </a:solidFill>
                          <a:latin typeface="Courier New"/>
                        </a:rPr>
                        <a:t>(</a:t>
                      </a:r>
                      <a:r>
                        <a:rPr lang="en-US" sz="1100" dirty="0" smtClean="0">
                          <a:solidFill>
                            <a:srgbClr val="800080"/>
                          </a:solidFill>
                          <a:latin typeface="Courier New"/>
                        </a:rPr>
                        <a:t>$</a:t>
                      </a:r>
                      <a:r>
                        <a:rPr lang="en-US" sz="1100" dirty="0" err="1" smtClean="0">
                          <a:solidFill>
                            <a:srgbClr val="800080"/>
                          </a:solidFill>
                          <a:latin typeface="Courier New"/>
                        </a:rPr>
                        <a:t>svc</a:t>
                      </a:r>
                      <a:r>
                        <a:rPr lang="en-US" sz="1100" dirty="0" err="1" smtClean="0">
                          <a:solidFill>
                            <a:srgbClr val="000000"/>
                          </a:solidFill>
                          <a:latin typeface="Courier New"/>
                        </a:rPr>
                        <a:t>.Status</a:t>
                      </a:r>
                      <a:r>
                        <a:rPr lang="en-US" sz="1100" dirty="0" smtClean="0">
                          <a:solidFill>
                            <a:srgbClr val="000000"/>
                          </a:solidFill>
                          <a:latin typeface="Courier New"/>
                        </a:rPr>
                        <a:t> </a:t>
                      </a:r>
                      <a:r>
                        <a:rPr lang="en-US" sz="1100" dirty="0" smtClean="0">
                          <a:solidFill>
                            <a:srgbClr val="FF0000"/>
                          </a:solidFill>
                          <a:latin typeface="Courier New"/>
                        </a:rPr>
                        <a:t>–</a:t>
                      </a:r>
                      <a:r>
                        <a:rPr lang="en-US" sz="1100" dirty="0" err="1" smtClean="0">
                          <a:solidFill>
                            <a:srgbClr val="FF0000"/>
                          </a:solidFill>
                          <a:latin typeface="Courier New"/>
                        </a:rPr>
                        <a:t>eq</a:t>
                      </a:r>
                      <a:r>
                        <a:rPr lang="en-US" sz="1100" baseline="0" dirty="0" smtClean="0">
                          <a:solidFill>
                            <a:srgbClr val="000000"/>
                          </a:solidFill>
                          <a:latin typeface="Courier New"/>
                        </a:rPr>
                        <a:t> </a:t>
                      </a:r>
                      <a:r>
                        <a:rPr lang="en-US" sz="1100" dirty="0" smtClean="0">
                          <a:solidFill>
                            <a:srgbClr val="800000"/>
                          </a:solidFill>
                          <a:latin typeface="Courier New"/>
                        </a:rPr>
                        <a:t>"Disabled"</a:t>
                      </a:r>
                      <a:r>
                        <a:rPr lang="en-US" sz="1100" dirty="0" smtClean="0">
                          <a:solidFill>
                            <a:srgbClr val="000000"/>
                          </a:solidFill>
                          <a:latin typeface="Courier New"/>
                        </a:rPr>
                        <a:t>) {</a:t>
                      </a:r>
                    </a:p>
                    <a:p>
                      <a:pPr marL="0" marR="0">
                        <a:spcBef>
                          <a:spcPts val="0"/>
                        </a:spcBef>
                        <a:spcAft>
                          <a:spcPts val="0"/>
                        </a:spcAft>
                      </a:pPr>
                      <a:r>
                        <a:rPr lang="en-US" sz="1100" dirty="0" smtClean="0">
                          <a:solidFill>
                            <a:srgbClr val="000000"/>
                          </a:solidFill>
                          <a:latin typeface="Courier New"/>
                        </a:rPr>
                        <a:t>    </a:t>
                      </a:r>
                      <a:r>
                        <a:rPr lang="en-US" sz="1100" dirty="0" smtClean="0">
                          <a:solidFill>
                            <a:srgbClr val="800080"/>
                          </a:solidFill>
                          <a:latin typeface="Courier New"/>
                        </a:rPr>
                        <a:t>$svc</a:t>
                      </a:r>
                      <a:r>
                        <a:rPr lang="en-US" sz="1100" dirty="0" smtClean="0">
                          <a:solidFill>
                            <a:srgbClr val="000000"/>
                          </a:solidFill>
                          <a:latin typeface="Courier New"/>
                        </a:rPr>
                        <a:t> | Start-</a:t>
                      </a:r>
                      <a:r>
                        <a:rPr lang="en-US" sz="1100" dirty="0" err="1" smtClean="0">
                          <a:solidFill>
                            <a:srgbClr val="000000"/>
                          </a:solidFill>
                          <a:latin typeface="Courier New"/>
                        </a:rPr>
                        <a:t>SPServiceInstance</a:t>
                      </a:r>
                      <a:endParaRPr lang="en-US" sz="1100" dirty="0" smtClean="0">
                        <a:solidFill>
                          <a:srgbClr val="000000"/>
                        </a:solidFill>
                        <a:latin typeface="Courier New"/>
                      </a:endParaRPr>
                    </a:p>
                    <a:p>
                      <a:pPr marL="0" marR="0">
                        <a:spcBef>
                          <a:spcPts val="0"/>
                        </a:spcBef>
                        <a:spcAft>
                          <a:spcPts val="0"/>
                        </a:spcAft>
                      </a:pPr>
                      <a:r>
                        <a:rPr lang="en-US" sz="1100" dirty="0" smtClean="0">
                          <a:solidFill>
                            <a:srgbClr val="000000"/>
                          </a:solidFill>
                          <a:latin typeface="Courier New"/>
                        </a:rPr>
                        <a:t>}</a:t>
                      </a:r>
                    </a:p>
                    <a:p>
                      <a:pPr marL="0" marR="0">
                        <a:spcBef>
                          <a:spcPts val="0"/>
                        </a:spcBef>
                        <a:spcAft>
                          <a:spcPts val="0"/>
                        </a:spcAft>
                      </a:pPr>
                      <a:r>
                        <a:rPr lang="en-US" sz="1100" dirty="0" smtClean="0">
                          <a:solidFill>
                            <a:srgbClr val="0000FF"/>
                          </a:solidFill>
                          <a:latin typeface="Courier New"/>
                        </a:rPr>
                        <a:t>while</a:t>
                      </a:r>
                      <a:r>
                        <a:rPr lang="en-US" sz="1100" dirty="0" smtClean="0">
                          <a:solidFill>
                            <a:srgbClr val="000000"/>
                          </a:solidFill>
                          <a:latin typeface="Courier New"/>
                        </a:rPr>
                        <a:t>(</a:t>
                      </a:r>
                      <a:r>
                        <a:rPr lang="en-US" sz="1100" dirty="0" smtClean="0">
                          <a:solidFill>
                            <a:srgbClr val="800080"/>
                          </a:solidFill>
                          <a:latin typeface="Courier New"/>
                        </a:rPr>
                        <a:t>$</a:t>
                      </a:r>
                      <a:r>
                        <a:rPr lang="en-US" sz="1100" dirty="0" err="1" smtClean="0">
                          <a:solidFill>
                            <a:srgbClr val="800080"/>
                          </a:solidFill>
                          <a:latin typeface="Courier New"/>
                        </a:rPr>
                        <a:t>svc</a:t>
                      </a:r>
                      <a:r>
                        <a:rPr lang="en-US" sz="1100" dirty="0" err="1" smtClean="0">
                          <a:solidFill>
                            <a:srgbClr val="000000"/>
                          </a:solidFill>
                          <a:latin typeface="Courier New"/>
                        </a:rPr>
                        <a:t>.Status</a:t>
                      </a:r>
                      <a:r>
                        <a:rPr lang="en-US" sz="1100" dirty="0" smtClean="0">
                          <a:solidFill>
                            <a:srgbClr val="000000"/>
                          </a:solidFill>
                          <a:latin typeface="Courier New"/>
                        </a:rPr>
                        <a:t> </a:t>
                      </a:r>
                      <a:r>
                        <a:rPr lang="en-US" sz="1100" dirty="0" smtClean="0">
                          <a:solidFill>
                            <a:srgbClr val="FF0000"/>
                          </a:solidFill>
                          <a:latin typeface="Courier New"/>
                        </a:rPr>
                        <a:t>-ne</a:t>
                      </a:r>
                      <a:r>
                        <a:rPr lang="en-US" sz="1100" dirty="0" smtClean="0">
                          <a:solidFill>
                            <a:srgbClr val="000000"/>
                          </a:solidFill>
                          <a:latin typeface="Courier New"/>
                        </a:rPr>
                        <a:t> </a:t>
                      </a:r>
                      <a:r>
                        <a:rPr lang="en-US" sz="1100" dirty="0" smtClean="0">
                          <a:solidFill>
                            <a:srgbClr val="800000"/>
                          </a:solidFill>
                          <a:latin typeface="Courier New"/>
                        </a:rPr>
                        <a:t>"Online"</a:t>
                      </a:r>
                      <a:r>
                        <a:rPr lang="en-US" sz="1100" dirty="0" smtClean="0">
                          <a:solidFill>
                            <a:srgbClr val="000000"/>
                          </a:solidFill>
                          <a:latin typeface="Courier New"/>
                        </a:rPr>
                        <a:t>) {</a:t>
                      </a:r>
                    </a:p>
                    <a:p>
                      <a:pPr marL="0" marR="0">
                        <a:spcBef>
                          <a:spcPts val="0"/>
                        </a:spcBef>
                        <a:spcAft>
                          <a:spcPts val="0"/>
                        </a:spcAft>
                      </a:pPr>
                      <a:r>
                        <a:rPr lang="en-US" sz="1100" b="1" dirty="0" smtClean="0">
                          <a:solidFill>
                            <a:srgbClr val="5F9EA0"/>
                          </a:solidFill>
                          <a:latin typeface="Courier New"/>
                        </a:rPr>
                        <a:t>    Write-Host</a:t>
                      </a:r>
                      <a:r>
                        <a:rPr lang="en-US" sz="1100" dirty="0" smtClean="0">
                          <a:solidFill>
                            <a:srgbClr val="000000"/>
                          </a:solidFill>
                          <a:latin typeface="Courier New"/>
                        </a:rPr>
                        <a:t> </a:t>
                      </a:r>
                      <a:r>
                        <a:rPr lang="en-US" sz="1100" i="1" dirty="0" smtClean="0">
                          <a:solidFill>
                            <a:srgbClr val="5F9EA0"/>
                          </a:solidFill>
                          <a:latin typeface="Courier New"/>
                        </a:rPr>
                        <a:t>-</a:t>
                      </a:r>
                      <a:r>
                        <a:rPr lang="en-US" sz="1100" i="1" dirty="0" err="1" smtClean="0">
                          <a:solidFill>
                            <a:srgbClr val="5F9EA0"/>
                          </a:solidFill>
                          <a:latin typeface="Courier New"/>
                        </a:rPr>
                        <a:t>ForegroundColor</a:t>
                      </a:r>
                      <a:r>
                        <a:rPr lang="en-US" sz="1100" dirty="0" smtClean="0">
                          <a:solidFill>
                            <a:srgbClr val="000000"/>
                          </a:solidFill>
                          <a:latin typeface="Courier New"/>
                        </a:rPr>
                        <a:t> </a:t>
                      </a:r>
                      <a:r>
                        <a:rPr lang="en-US" sz="1100" dirty="0" smtClean="0">
                          <a:solidFill>
                            <a:srgbClr val="800000"/>
                          </a:solidFill>
                          <a:latin typeface="Courier New"/>
                        </a:rPr>
                        <a:t>Yellow</a:t>
                      </a:r>
                      <a:r>
                        <a:rPr lang="en-US" sz="1100" dirty="0" smtClean="0">
                          <a:solidFill>
                            <a:srgbClr val="000000"/>
                          </a:solidFill>
                          <a:latin typeface="Courier New"/>
                        </a:rPr>
                        <a:t> </a:t>
                      </a:r>
                      <a:r>
                        <a:rPr lang="en-US" sz="1100" dirty="0" smtClean="0">
                          <a:solidFill>
                            <a:srgbClr val="800000"/>
                          </a:solidFill>
                          <a:latin typeface="Courier New"/>
                        </a:rPr>
                        <a:t>"Waiting for Metadata service to provision"</a:t>
                      </a:r>
                      <a:r>
                        <a:rPr lang="en-US" sz="1100" dirty="0" smtClean="0">
                          <a:solidFill>
                            <a:srgbClr val="000000"/>
                          </a:solidFill>
                          <a:latin typeface="Courier New"/>
                        </a:rPr>
                        <a:t>; </a:t>
                      </a:r>
                      <a:r>
                        <a:rPr lang="en-US" sz="1100" b="1" dirty="0" smtClean="0">
                          <a:solidFill>
                            <a:srgbClr val="5F9EA0"/>
                          </a:solidFill>
                          <a:latin typeface="Courier New"/>
                        </a:rPr>
                        <a:t>sleep</a:t>
                      </a:r>
                      <a:r>
                        <a:rPr lang="en-US" sz="1100" dirty="0" smtClean="0">
                          <a:solidFill>
                            <a:srgbClr val="000000"/>
                          </a:solidFill>
                          <a:latin typeface="Courier New"/>
                        </a:rPr>
                        <a:t> 5;</a:t>
                      </a:r>
                      <a:endParaRPr lang="en-US" sz="1100" dirty="0" smtClean="0">
                        <a:solidFill>
                          <a:schemeClr val="dk1"/>
                        </a:solidFill>
                        <a:latin typeface="+mn-lt"/>
                      </a:endParaRPr>
                    </a:p>
                    <a:p>
                      <a:pPr marL="0" marR="0">
                        <a:spcBef>
                          <a:spcPts val="0"/>
                        </a:spcBef>
                        <a:spcAft>
                          <a:spcPts val="0"/>
                        </a:spcAft>
                      </a:pPr>
                      <a:r>
                        <a:rPr lang="en-US" sz="1100" dirty="0" smtClean="0">
                          <a:solidFill>
                            <a:srgbClr val="000000"/>
                          </a:solidFill>
                          <a:latin typeface="Courier New"/>
                        </a:rPr>
                        <a:t>}</a:t>
                      </a:r>
                      <a:endParaRPr lang="en-US" sz="1100" dirty="0"/>
                    </a:p>
                  </a:txBody>
                  <a:tcPr/>
                </a:tc>
              </a:tr>
              <a:tr h="370840">
                <a:tc>
                  <a:txBody>
                    <a:bodyPr/>
                    <a:lstStyle/>
                    <a:p>
                      <a:r>
                        <a:rPr lang="en-US" sz="1200" b="1" dirty="0" smtClean="0"/>
                        <a:t>New-SP*</a:t>
                      </a:r>
                      <a:r>
                        <a:rPr lang="en-US" sz="1200" b="1" dirty="0" err="1" smtClean="0"/>
                        <a:t>ServiceApplication</a:t>
                      </a:r>
                      <a:endParaRPr lang="en-US"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Defines the actual service definition and configurations for a service instance. Most service applications allow multiple</a:t>
                      </a:r>
                      <a:r>
                        <a:rPr lang="en-US" sz="1100" baseline="0" dirty="0" smtClean="0"/>
                        <a:t> instances per farm with different configurations and proxy group associations.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ourier New" pitchFamily="49" charset="0"/>
                          <a:ea typeface="Times New Roman"/>
                          <a:cs typeface="Courier New" pitchFamily="49" charset="0"/>
                        </a:rPr>
                        <a:t>PS C:\&gt; </a:t>
                      </a:r>
                      <a:r>
                        <a:rPr lang="en-US" sz="1100" dirty="0" smtClean="0">
                          <a:latin typeface="Courier New" pitchFamily="49" charset="0"/>
                          <a:cs typeface="Courier New" pitchFamily="49" charset="0"/>
                        </a:rPr>
                        <a:t>Get-Command New-SP*</a:t>
                      </a:r>
                      <a:r>
                        <a:rPr lang="en-US" sz="1100" dirty="0" err="1" smtClean="0">
                          <a:latin typeface="Courier New" pitchFamily="49" charset="0"/>
                          <a:cs typeface="Courier New" pitchFamily="49" charset="0"/>
                        </a:rPr>
                        <a:t>ServiceApplication</a:t>
                      </a:r>
                      <a:endParaRPr lang="en-US" sz="1100" dirty="0" smtClean="0">
                        <a:latin typeface="Courier New" pitchFamily="49" charset="0"/>
                        <a:cs typeface="Courier New" pitchFamily="49" charset="0"/>
                      </a:endParaRPr>
                    </a:p>
                  </a:txBody>
                  <a:tcPr/>
                </a:tc>
              </a:tr>
              <a:tr h="370840">
                <a:tc>
                  <a:txBody>
                    <a:bodyPr/>
                    <a:lstStyle/>
                    <a:p>
                      <a:r>
                        <a:rPr lang="en-US" sz="1200" b="1" dirty="0" smtClean="0"/>
                        <a:t>New-SP*</a:t>
                      </a:r>
                      <a:r>
                        <a:rPr lang="en-US" sz="1200" b="1" dirty="0" err="1" smtClean="0"/>
                        <a:t>ServiceApplicationProxy</a:t>
                      </a:r>
                      <a:endParaRPr lang="en-US" sz="12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The “service connection” that allows</a:t>
                      </a:r>
                      <a:r>
                        <a:rPr lang="en-US" sz="1100" baseline="0" dirty="0" smtClean="0"/>
                        <a:t> communication with the service application. It is only necessary to run this once per service application.</a:t>
                      </a: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Courier New" pitchFamily="49" charset="0"/>
                          <a:ea typeface="Times New Roman"/>
                          <a:cs typeface="Courier New" pitchFamily="49" charset="0"/>
                        </a:rPr>
                        <a:t>PS C:\&gt; </a:t>
                      </a:r>
                      <a:r>
                        <a:rPr lang="en-US" sz="1100" dirty="0" smtClean="0">
                          <a:latin typeface="Courier New" pitchFamily="49" charset="0"/>
                          <a:cs typeface="Courier New" pitchFamily="49" charset="0"/>
                        </a:rPr>
                        <a:t>Get-Command New-SP*</a:t>
                      </a:r>
                      <a:r>
                        <a:rPr lang="en-US" sz="1100" dirty="0" err="1" smtClean="0">
                          <a:latin typeface="Courier New" pitchFamily="49" charset="0"/>
                          <a:cs typeface="Courier New" pitchFamily="49" charset="0"/>
                        </a:rPr>
                        <a:t>ServiceApplication</a:t>
                      </a:r>
                      <a:r>
                        <a:rPr lang="en-US" sz="1100" dirty="0" err="1" smtClean="0">
                          <a:latin typeface="+mn-lt"/>
                          <a:cs typeface="+mn-cs"/>
                        </a:rPr>
                        <a:t>Proxy</a:t>
                      </a:r>
                      <a:endParaRPr lang="en-US" sz="1100" dirty="0" smtClean="0">
                        <a:latin typeface="Courier New" pitchFamily="49" charset="0"/>
                        <a:cs typeface="Courier New" pitchFamily="49" charset="0"/>
                      </a:endParaRPr>
                    </a:p>
                  </a:txBody>
                  <a:tcPr/>
                </a:tc>
              </a:tr>
              <a:tr h="370840">
                <a:tc>
                  <a:txBody>
                    <a:bodyPr/>
                    <a:lstStyle/>
                    <a:p>
                      <a:r>
                        <a:rPr lang="en-US" sz="1200" b="1" dirty="0" smtClean="0"/>
                        <a:t>New-</a:t>
                      </a:r>
                      <a:r>
                        <a:rPr lang="en-US" sz="1200" b="1" dirty="0" err="1" smtClean="0"/>
                        <a:t>SPServiceApplicationProxyGroup</a:t>
                      </a:r>
                      <a:endParaRPr lang="en-US" sz="1200" b="1" dirty="0" smtClean="0"/>
                    </a:p>
                    <a:p>
                      <a:r>
                        <a:rPr lang="en-US" sz="1200" b="1" dirty="0" smtClean="0"/>
                        <a:t>Add-</a:t>
                      </a:r>
                      <a:r>
                        <a:rPr lang="en-US" sz="1200" b="1" dirty="0" err="1" smtClean="0"/>
                        <a:t>SPServiceApplicationProxyGroupMember</a:t>
                      </a:r>
                      <a:endParaRPr lang="en-US" sz="1200" b="1" dirty="0"/>
                    </a:p>
                  </a:txBody>
                  <a:tcPr/>
                </a:tc>
                <a:tc>
                  <a:txBody>
                    <a:bodyPr/>
                    <a:lstStyle/>
                    <a:p>
                      <a:r>
                        <a:rPr lang="en-US" sz="1100" dirty="0" smtClean="0"/>
                        <a:t>Allows service applications to be grouped. Proxy</a:t>
                      </a:r>
                      <a:r>
                        <a:rPr lang="en-US" sz="1100" baseline="0" dirty="0" smtClean="0"/>
                        <a:t> groups are then associated with one or more web applications.</a:t>
                      </a:r>
                      <a:endParaRPr lang="en-US" sz="1100" dirty="0"/>
                    </a:p>
                  </a:txBody>
                  <a:tcPr/>
                </a:tc>
              </a:tr>
            </a:tbl>
          </a:graphicData>
        </a:graphic>
      </p:graphicFrame>
      <p:sp>
        <p:nvSpPr>
          <p:cNvPr id="5" name="TextBox 4"/>
          <p:cNvSpPr txBox="1"/>
          <p:nvPr/>
        </p:nvSpPr>
        <p:spPr>
          <a:xfrm>
            <a:off x="457200" y="6324600"/>
            <a:ext cx="8229600" cy="381000"/>
          </a:xfrm>
          <a:prstGeom prst="rect">
            <a:avLst/>
          </a:prstGeom>
          <a:noFill/>
        </p:spPr>
        <p:txBody>
          <a:bodyPr wrap="square" rtlCol="0">
            <a:noAutofit/>
          </a:bodyPr>
          <a:lstStyle/>
          <a:p>
            <a:r>
              <a:rPr lang="en-US" sz="1400" dirty="0" smtClean="0"/>
              <a:t>*Some service applications require several additional cmdlets to complete the configuration</a:t>
            </a:r>
            <a:endParaRPr 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Service Applications</a:t>
            </a:r>
            <a:endParaRPr lang="en-US" dirty="0"/>
          </a:p>
        </p:txBody>
      </p:sp>
      <p:sp>
        <p:nvSpPr>
          <p:cNvPr id="6" name="Text Placeholder 5"/>
          <p:cNvSpPr>
            <a:spLocks noGrp="1"/>
          </p:cNvSpPr>
          <p:nvPr>
            <p:ph type="body" idx="1"/>
          </p:nvPr>
        </p:nvSpPr>
        <p:spPr/>
        <p:txBody>
          <a:bodyPr/>
          <a:lstStyle/>
          <a:p>
            <a:r>
              <a:rPr lang="en-US" dirty="0" smtClean="0"/>
              <a:t>Examine a working Service Application setup script</a:t>
            </a:r>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a:t>
            </a:r>
            <a:endParaRPr lang="en-US" dirty="0"/>
          </a:p>
        </p:txBody>
      </p:sp>
      <p:graphicFrame>
        <p:nvGraphicFramePr>
          <p:cNvPr id="4" name="Content Placeholder 3"/>
          <p:cNvGraphicFramePr>
            <a:graphicFrameLocks noGrp="1"/>
          </p:cNvGraphicFramePr>
          <p:nvPr>
            <p:ph idx="1"/>
          </p:nvPr>
        </p:nvGraphicFramePr>
        <p:xfrm>
          <a:off x="457200" y="1774825"/>
          <a:ext cx="8229600" cy="4805680"/>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t>Cmdlet</a:t>
                      </a:r>
                      <a:r>
                        <a:rPr lang="en-US" baseline="0" dirty="0" smtClean="0"/>
                        <a:t> Name</a:t>
                      </a:r>
                      <a:endParaRPr lang="en-US" dirty="0"/>
                    </a:p>
                  </a:txBody>
                  <a:tcPr/>
                </a:tc>
                <a:tc>
                  <a:txBody>
                    <a:bodyPr/>
                    <a:lstStyle/>
                    <a:p>
                      <a:r>
                        <a:rPr lang="en-US" dirty="0" smtClean="0"/>
                        <a:t>Description</a:t>
                      </a:r>
                      <a:endParaRPr lang="en-US" dirty="0"/>
                    </a:p>
                  </a:txBody>
                  <a:tcPr/>
                </a:tc>
              </a:tr>
              <a:tr h="370840">
                <a:tc>
                  <a:txBody>
                    <a:bodyPr/>
                    <a:lstStyle/>
                    <a:p>
                      <a:r>
                        <a:rPr lang="en-US" sz="1200" b="1" dirty="0" smtClean="0"/>
                        <a:t>Backup-</a:t>
                      </a:r>
                      <a:r>
                        <a:rPr lang="en-US" sz="1200" b="1" dirty="0" err="1" smtClean="0"/>
                        <a:t>SPConfigurationDatabase</a:t>
                      </a:r>
                      <a:endParaRPr lang="en-US" sz="1200" b="1" dirty="0" smtClean="0"/>
                    </a:p>
                    <a:p>
                      <a:r>
                        <a:rPr lang="en-US" sz="1200" b="1" dirty="0" smtClean="0"/>
                        <a:t>Backup-</a:t>
                      </a:r>
                      <a:r>
                        <a:rPr lang="en-US" sz="1200" b="1" dirty="0" err="1" smtClean="0"/>
                        <a:t>SPFarm</a:t>
                      </a:r>
                      <a:endParaRPr lang="en-US" sz="1200" b="1" dirty="0" smtClean="0"/>
                    </a:p>
                    <a:p>
                      <a:r>
                        <a:rPr lang="en-US" sz="1200" b="1" dirty="0" smtClean="0"/>
                        <a:t>Backup-</a:t>
                      </a:r>
                      <a:r>
                        <a:rPr lang="en-US" sz="1200" b="1" dirty="0" err="1" smtClean="0"/>
                        <a:t>SPSite</a:t>
                      </a:r>
                      <a:endParaRPr lang="en-US" sz="1200" b="1" dirty="0"/>
                    </a:p>
                  </a:txBody>
                  <a:tcPr/>
                </a:tc>
                <a:tc>
                  <a:txBody>
                    <a:bodyPr/>
                    <a:lstStyle/>
                    <a:p>
                      <a:r>
                        <a:rPr lang="en-US" sz="1100" dirty="0" smtClean="0"/>
                        <a:t>Backup a farm, site collection or just the configuration database.</a:t>
                      </a:r>
                      <a:endParaRPr lang="en-US" sz="1100" dirty="0"/>
                    </a:p>
                  </a:txBody>
                  <a:tcPr/>
                </a:tc>
              </a:tr>
              <a:tr h="370840">
                <a:tc>
                  <a:txBody>
                    <a:bodyPr/>
                    <a:lstStyle/>
                    <a:p>
                      <a:r>
                        <a:rPr lang="en-US" sz="1200" b="1" dirty="0" smtClean="0"/>
                        <a:t>Restore-</a:t>
                      </a:r>
                      <a:r>
                        <a:rPr lang="en-US" sz="1200" b="1" dirty="0" err="1" smtClean="0"/>
                        <a:t>SPFarm</a:t>
                      </a:r>
                      <a:endParaRPr lang="en-US" sz="1200" b="1" dirty="0" smtClean="0"/>
                    </a:p>
                    <a:p>
                      <a:r>
                        <a:rPr lang="en-US" sz="1200" b="1" dirty="0" smtClean="0"/>
                        <a:t>Restore-</a:t>
                      </a:r>
                      <a:r>
                        <a:rPr lang="en-US" sz="1200" b="1" dirty="0" err="1" smtClean="0"/>
                        <a:t>SPSite</a:t>
                      </a:r>
                      <a:endParaRPr lang="en-US" sz="1200" b="1" dirty="0"/>
                    </a:p>
                  </a:txBody>
                  <a:tcPr/>
                </a:tc>
                <a:tc>
                  <a:txBody>
                    <a:bodyPr/>
                    <a:lstStyle/>
                    <a:p>
                      <a:r>
                        <a:rPr lang="en-US" sz="1100" dirty="0" smtClean="0"/>
                        <a:t>Restores</a:t>
                      </a:r>
                      <a:r>
                        <a:rPr lang="en-US" sz="1100" baseline="0" dirty="0" smtClean="0"/>
                        <a:t> a farm or site collection.</a:t>
                      </a:r>
                      <a:endParaRPr lang="en-US" sz="1100" dirty="0"/>
                    </a:p>
                  </a:txBody>
                  <a:tcPr/>
                </a:tc>
              </a:tr>
              <a:tr h="370840">
                <a:tc>
                  <a:txBody>
                    <a:bodyPr/>
                    <a:lstStyle/>
                    <a:p>
                      <a:r>
                        <a:rPr lang="en-US" sz="1200" b="1" dirty="0" smtClean="0"/>
                        <a:t>Test-</a:t>
                      </a:r>
                      <a:r>
                        <a:rPr lang="en-US" sz="1200" b="1" dirty="0" err="1" smtClean="0"/>
                        <a:t>SPContentDatabase</a:t>
                      </a:r>
                      <a:endParaRPr lang="en-US" sz="1200" b="1" dirty="0"/>
                    </a:p>
                  </a:txBody>
                  <a:tcPr/>
                </a:tc>
                <a:tc>
                  <a:txBody>
                    <a:bodyPr/>
                    <a:lstStyle/>
                    <a:p>
                      <a:r>
                        <a:rPr lang="en-US" sz="1100" dirty="0" smtClean="0"/>
                        <a:t>Tests a content database for</a:t>
                      </a:r>
                      <a:r>
                        <a:rPr lang="en-US" sz="1100" baseline="0" dirty="0" smtClean="0"/>
                        <a:t> issues such as orphaned sites, schema issues, etc.</a:t>
                      </a:r>
                      <a:endParaRPr lang="en-US" sz="1100" dirty="0"/>
                    </a:p>
                  </a:txBody>
                  <a:tcPr/>
                </a:tc>
              </a:tr>
              <a:tr h="370840">
                <a:tc>
                  <a:txBody>
                    <a:bodyPr/>
                    <a:lstStyle/>
                    <a:p>
                      <a:r>
                        <a:rPr lang="en-US" sz="1200" b="1" dirty="0" smtClean="0"/>
                        <a:t>Add-</a:t>
                      </a:r>
                      <a:r>
                        <a:rPr lang="en-US" sz="1200" b="1" dirty="0" err="1" smtClean="0"/>
                        <a:t>SPSolution</a:t>
                      </a:r>
                      <a:endParaRPr lang="en-US" sz="1200" b="1" dirty="0" smtClean="0"/>
                    </a:p>
                    <a:p>
                      <a:r>
                        <a:rPr lang="en-US" sz="1200" b="1" dirty="0" smtClean="0"/>
                        <a:t>Install-</a:t>
                      </a:r>
                      <a:r>
                        <a:rPr lang="en-US" sz="1200" b="1" dirty="0" err="1" smtClean="0"/>
                        <a:t>SPSolution</a:t>
                      </a:r>
                      <a:endParaRPr lang="en-US" sz="1200" b="1" dirty="0" smtClean="0"/>
                    </a:p>
                    <a:p>
                      <a:r>
                        <a:rPr lang="en-US" sz="1200" b="1" dirty="0" smtClean="0"/>
                        <a:t>Uninstall-</a:t>
                      </a:r>
                      <a:r>
                        <a:rPr lang="en-US" sz="1200" b="1" dirty="0" err="1" smtClean="0"/>
                        <a:t>SPSolution</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Remove-</a:t>
                      </a:r>
                      <a:r>
                        <a:rPr lang="en-US" sz="1200" b="1" dirty="0" err="1" smtClean="0"/>
                        <a:t>SPSolution</a:t>
                      </a:r>
                      <a:endParaRPr lang="en-US" sz="1200" b="1" dirty="0" smtClean="0"/>
                    </a:p>
                    <a:p>
                      <a:r>
                        <a:rPr lang="en-US" sz="1200" b="1" dirty="0" smtClean="0"/>
                        <a:t>Update-</a:t>
                      </a:r>
                      <a:r>
                        <a:rPr lang="en-US" sz="1200" b="1" dirty="0" err="1" smtClean="0"/>
                        <a:t>SPSolution</a:t>
                      </a:r>
                      <a:endParaRPr lang="en-US" sz="1200" b="1" dirty="0"/>
                    </a:p>
                  </a:txBody>
                  <a:tcPr/>
                </a:tc>
                <a:tc>
                  <a:txBody>
                    <a:bodyPr/>
                    <a:lstStyle/>
                    <a:p>
                      <a:r>
                        <a:rPr lang="en-US" sz="1100" dirty="0" smtClean="0"/>
                        <a:t>Cmdlets equivalent</a:t>
                      </a:r>
                      <a:r>
                        <a:rPr lang="en-US" sz="1100" baseline="0" dirty="0" smtClean="0"/>
                        <a:t> to the STSADM </a:t>
                      </a:r>
                      <a:r>
                        <a:rPr lang="en-US" sz="1100" baseline="0" dirty="0" err="1" smtClean="0"/>
                        <a:t>addsolution</a:t>
                      </a:r>
                      <a:r>
                        <a:rPr lang="en-US" sz="1100" baseline="0" dirty="0" smtClean="0"/>
                        <a:t>, </a:t>
                      </a:r>
                      <a:r>
                        <a:rPr lang="en-US" sz="1100" baseline="0" dirty="0" err="1" smtClean="0"/>
                        <a:t>deploysolution</a:t>
                      </a:r>
                      <a:r>
                        <a:rPr lang="en-US" sz="1100" baseline="0" dirty="0" smtClean="0"/>
                        <a:t>, </a:t>
                      </a:r>
                      <a:r>
                        <a:rPr lang="en-US" sz="1100" baseline="0" dirty="0" err="1" smtClean="0"/>
                        <a:t>retractsolution</a:t>
                      </a:r>
                      <a:r>
                        <a:rPr lang="en-US" sz="1100" baseline="0" dirty="0" smtClean="0"/>
                        <a:t>, </a:t>
                      </a:r>
                      <a:r>
                        <a:rPr lang="en-US" sz="1100" baseline="0" dirty="0" err="1" smtClean="0"/>
                        <a:t>deletesolution</a:t>
                      </a:r>
                      <a:r>
                        <a:rPr lang="en-US" sz="1100" baseline="0" dirty="0" smtClean="0"/>
                        <a:t>, and </a:t>
                      </a:r>
                      <a:r>
                        <a:rPr lang="en-US" sz="1100" baseline="0" dirty="0" err="1" smtClean="0"/>
                        <a:t>updatesolution</a:t>
                      </a:r>
                      <a:r>
                        <a:rPr lang="en-US" sz="1100" baseline="0" dirty="0" smtClean="0"/>
                        <a:t>.</a:t>
                      </a:r>
                      <a:endParaRPr lang="en-US" sz="1100" dirty="0"/>
                    </a:p>
                  </a:txBody>
                  <a:tcPr/>
                </a:tc>
              </a:tr>
              <a:tr h="370840">
                <a:tc>
                  <a:txBody>
                    <a:bodyPr/>
                    <a:lstStyle/>
                    <a:p>
                      <a:r>
                        <a:rPr lang="en-US" sz="1200" b="1" dirty="0" smtClean="0"/>
                        <a:t>Disable-</a:t>
                      </a:r>
                      <a:r>
                        <a:rPr lang="en-US" sz="1200" b="1" dirty="0" err="1" smtClean="0"/>
                        <a:t>SPFeature</a:t>
                      </a:r>
                      <a:endParaRPr lang="en-US" sz="1200" b="1" dirty="0" smtClean="0"/>
                    </a:p>
                    <a:p>
                      <a:r>
                        <a:rPr lang="en-US" sz="1200" b="1" dirty="0" smtClean="0"/>
                        <a:t>Enable-</a:t>
                      </a:r>
                      <a:r>
                        <a:rPr lang="en-US" sz="1200" b="1" dirty="0" err="1" smtClean="0"/>
                        <a:t>SPFeature</a:t>
                      </a:r>
                      <a:endParaRPr lang="en-US" sz="1200" b="1" dirty="0"/>
                    </a:p>
                  </a:txBody>
                  <a:tcPr/>
                </a:tc>
                <a:tc>
                  <a:txBody>
                    <a:bodyPr/>
                    <a:lstStyle/>
                    <a:p>
                      <a:r>
                        <a:rPr lang="en-US" sz="1100" dirty="0" smtClean="0"/>
                        <a:t>Deactivates and</a:t>
                      </a:r>
                      <a:r>
                        <a:rPr lang="en-US" sz="1100" baseline="0" dirty="0" smtClean="0"/>
                        <a:t> activates SharePoint Features.</a:t>
                      </a:r>
                      <a:endParaRPr lang="en-US" sz="1100" dirty="0"/>
                    </a:p>
                  </a:txBody>
                  <a:tcPr/>
                </a:tc>
              </a:tr>
              <a:tr h="370840">
                <a:tc>
                  <a:txBody>
                    <a:bodyPr/>
                    <a:lstStyle/>
                    <a:p>
                      <a:r>
                        <a:rPr lang="en-US" sz="1200" b="1" dirty="0" smtClean="0"/>
                        <a:t>Start-</a:t>
                      </a:r>
                      <a:r>
                        <a:rPr lang="en-US" sz="1200" b="1" dirty="0" err="1" smtClean="0"/>
                        <a:t>SPTimerJob</a:t>
                      </a:r>
                      <a:endParaRPr lang="en-US" sz="1200" b="1" dirty="0" smtClean="0"/>
                    </a:p>
                  </a:txBody>
                  <a:tcPr/>
                </a:tc>
                <a:tc>
                  <a:txBody>
                    <a:bodyPr/>
                    <a:lstStyle/>
                    <a:p>
                      <a:r>
                        <a:rPr lang="en-US" sz="1100" dirty="0" smtClean="0"/>
                        <a:t>Starts a timer</a:t>
                      </a:r>
                      <a:r>
                        <a:rPr lang="en-US" sz="1100" baseline="0" dirty="0" smtClean="0"/>
                        <a:t> job.</a:t>
                      </a:r>
                      <a:endParaRPr lang="en-US" sz="1100" dirty="0"/>
                    </a:p>
                  </a:txBody>
                  <a:tcPr/>
                </a:tc>
              </a:tr>
              <a:tr h="370840">
                <a:tc>
                  <a:txBody>
                    <a:bodyPr/>
                    <a:lstStyle/>
                    <a:p>
                      <a:r>
                        <a:rPr lang="en-US" sz="1200" b="1" dirty="0" smtClean="0"/>
                        <a:t>Get-</a:t>
                      </a:r>
                      <a:r>
                        <a:rPr lang="en-US" sz="1200" b="1" dirty="0" err="1" smtClean="0"/>
                        <a:t>SPLogEvent</a:t>
                      </a:r>
                      <a:endParaRPr lang="en-US" sz="1200" b="1" dirty="0" smtClean="0"/>
                    </a:p>
                  </a:txBody>
                  <a:tcPr/>
                </a:tc>
                <a:tc>
                  <a:txBody>
                    <a:bodyPr/>
                    <a:lstStyle/>
                    <a:p>
                      <a:r>
                        <a:rPr kumimoji="0" lang="en-US" sz="1100" kern="1200" dirty="0" smtClean="0">
                          <a:solidFill>
                            <a:schemeClr val="dk1"/>
                          </a:solidFill>
                          <a:latin typeface="+mn-lt"/>
                          <a:ea typeface="+mn-ea"/>
                          <a:cs typeface="+mn-cs"/>
                        </a:rPr>
                        <a:t>Returns information</a:t>
                      </a:r>
                      <a:r>
                        <a:rPr kumimoji="0" lang="en-US" sz="1100" kern="1200" baseline="0" dirty="0" smtClean="0">
                          <a:solidFill>
                            <a:schemeClr val="dk1"/>
                          </a:solidFill>
                          <a:latin typeface="+mn-lt"/>
                          <a:ea typeface="+mn-ea"/>
                          <a:cs typeface="+mn-cs"/>
                        </a:rPr>
                        <a:t> about events. Can also accept a correlation ID. The following example returns back all critical events:</a:t>
                      </a:r>
                      <a:endParaRPr kumimoji="0" lang="en-US" sz="1100" kern="1200" dirty="0" smtClean="0">
                        <a:solidFill>
                          <a:schemeClr val="dk1"/>
                        </a:solidFill>
                        <a:latin typeface="+mn-lt"/>
                        <a:ea typeface="+mn-ea"/>
                        <a:cs typeface="+mn-cs"/>
                      </a:endParaRPr>
                    </a:p>
                    <a:p>
                      <a:r>
                        <a:rPr kumimoji="0" lang="en-US" sz="1100" kern="1200" dirty="0" smtClean="0">
                          <a:solidFill>
                            <a:schemeClr val="dk1"/>
                          </a:solidFill>
                          <a:latin typeface="Courier New" pitchFamily="49" charset="0"/>
                          <a:ea typeface="+mn-ea"/>
                          <a:cs typeface="Courier New" pitchFamily="49" charset="0"/>
                        </a:rPr>
                        <a:t>Get-</a:t>
                      </a:r>
                      <a:r>
                        <a:rPr kumimoji="0" lang="en-US" sz="1100" kern="1200" dirty="0" err="1" smtClean="0">
                          <a:solidFill>
                            <a:schemeClr val="dk1"/>
                          </a:solidFill>
                          <a:latin typeface="Courier New" pitchFamily="49" charset="0"/>
                          <a:ea typeface="+mn-ea"/>
                          <a:cs typeface="Courier New" pitchFamily="49" charset="0"/>
                        </a:rPr>
                        <a:t>SPLogEvent</a:t>
                      </a:r>
                      <a:r>
                        <a:rPr kumimoji="0" lang="en-US" sz="1100" kern="1200" dirty="0" smtClean="0">
                          <a:solidFill>
                            <a:schemeClr val="dk1"/>
                          </a:solidFill>
                          <a:latin typeface="Courier New" pitchFamily="49" charset="0"/>
                          <a:ea typeface="+mn-ea"/>
                          <a:cs typeface="Courier New" pitchFamily="49" charset="0"/>
                        </a:rPr>
                        <a:t> -</a:t>
                      </a:r>
                      <a:r>
                        <a:rPr kumimoji="0" lang="en-US" sz="1100" kern="1200" dirty="0" err="1" smtClean="0">
                          <a:solidFill>
                            <a:schemeClr val="dk1"/>
                          </a:solidFill>
                          <a:latin typeface="Courier New" pitchFamily="49" charset="0"/>
                          <a:ea typeface="+mn-ea"/>
                          <a:cs typeface="Courier New" pitchFamily="49" charset="0"/>
                        </a:rPr>
                        <a:t>MinimumLevel</a:t>
                      </a:r>
                      <a:r>
                        <a:rPr kumimoji="0" lang="en-US" sz="1100" kern="1200" dirty="0" smtClean="0">
                          <a:solidFill>
                            <a:schemeClr val="dk1"/>
                          </a:solidFill>
                          <a:latin typeface="Courier New" pitchFamily="49" charset="0"/>
                          <a:ea typeface="+mn-ea"/>
                          <a:cs typeface="Courier New" pitchFamily="49" charset="0"/>
                        </a:rPr>
                        <a:t> Critical | select Category, Message | ft -Wrap -</a:t>
                      </a:r>
                      <a:r>
                        <a:rPr kumimoji="0" lang="en-US" sz="1100" kern="1200" dirty="0" err="1" smtClean="0">
                          <a:solidFill>
                            <a:schemeClr val="dk1"/>
                          </a:solidFill>
                          <a:latin typeface="Courier New" pitchFamily="49" charset="0"/>
                          <a:ea typeface="+mn-ea"/>
                          <a:cs typeface="Courier New" pitchFamily="49" charset="0"/>
                        </a:rPr>
                        <a:t>AutoSize</a:t>
                      </a:r>
                      <a:endParaRPr lang="en-US" sz="1100" dirty="0">
                        <a:latin typeface="Courier New" pitchFamily="49" charset="0"/>
                        <a:cs typeface="Courier New" pitchFamily="49"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New-</a:t>
                      </a:r>
                      <a:r>
                        <a:rPr lang="en-US" sz="1200" b="1" dirty="0" err="1" smtClean="0"/>
                        <a:t>SPLogFile</a:t>
                      </a:r>
                      <a:endParaRPr lang="en-US" sz="1200" b="1" dirty="0" smtClean="0"/>
                    </a:p>
                  </a:txBody>
                  <a:tcPr/>
                </a:tc>
                <a:tc>
                  <a:txBody>
                    <a:bodyPr/>
                    <a:lstStyle/>
                    <a:p>
                      <a:r>
                        <a:rPr lang="en-US" sz="1100" dirty="0" smtClean="0"/>
                        <a:t>Ends the current log file and creates</a:t>
                      </a:r>
                      <a:r>
                        <a:rPr lang="en-US" sz="1100" baseline="0" dirty="0" smtClean="0"/>
                        <a:t> a new one. Useful for debugging issues.</a:t>
                      </a:r>
                      <a:endParaRPr lang="en-US" sz="11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Developer Dashboard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developer dashboard enables you to view performance and debugging data for a given page request.</a:t>
            </a:r>
          </a:p>
          <a:p>
            <a:r>
              <a:rPr lang="en-US" dirty="0" smtClean="0"/>
              <a:t>Beta2 can be enabled/disabled via either PowerShell or STSADM but you cannot interchange (if enabled using PowerShell you must disable using PowerShell)</a:t>
            </a:r>
          </a:p>
          <a:p>
            <a:endParaRPr lang="en-US" dirty="0" smtClean="0"/>
          </a:p>
          <a:p>
            <a:pPr>
              <a:buNone/>
            </a:pPr>
            <a:r>
              <a:rPr lang="en-US" dirty="0" smtClean="0">
                <a:solidFill>
                  <a:srgbClr val="7030A0"/>
                </a:solidFill>
              </a:rPr>
              <a:t>$dash </a:t>
            </a:r>
            <a:r>
              <a:rPr lang="en-US" dirty="0" smtClean="0"/>
              <a:t>= </a:t>
            </a:r>
            <a:r>
              <a:rPr lang="en-US" dirty="0" smtClean="0">
                <a:solidFill>
                  <a:schemeClr val="accent2">
                    <a:lumMod val="50000"/>
                  </a:schemeClr>
                </a:solidFill>
              </a:rPr>
              <a:t>[</a:t>
            </a:r>
            <a:r>
              <a:rPr lang="en-US" dirty="0" err="1" smtClean="0">
                <a:solidFill>
                  <a:schemeClr val="accent2">
                    <a:lumMod val="50000"/>
                  </a:schemeClr>
                </a:solidFill>
              </a:rPr>
              <a:t>Microsoft.SharePoint.Administration.SPWebService</a:t>
            </a:r>
            <a:r>
              <a:rPr lang="en-US" dirty="0" smtClean="0">
                <a:solidFill>
                  <a:schemeClr val="accent2">
                    <a:lumMod val="50000"/>
                  </a:schemeClr>
                </a:solidFill>
              </a:rPr>
              <a:t>]</a:t>
            </a:r>
            <a:r>
              <a:rPr lang="en-US" dirty="0" smtClean="0"/>
              <a:t>::</a:t>
            </a:r>
            <a:r>
              <a:rPr lang="en-US" dirty="0" err="1" smtClean="0"/>
              <a:t>ContentService.DeveloperDashboardSettings</a:t>
            </a:r>
            <a:endParaRPr lang="en-US" dirty="0" smtClean="0"/>
          </a:p>
          <a:p>
            <a:pPr>
              <a:buNone/>
            </a:pPr>
            <a:r>
              <a:rPr lang="en-US" dirty="0" smtClean="0">
                <a:solidFill>
                  <a:srgbClr val="7030A0"/>
                </a:solidFill>
              </a:rPr>
              <a:t>$</a:t>
            </a:r>
            <a:r>
              <a:rPr lang="en-US" dirty="0" err="1" smtClean="0">
                <a:solidFill>
                  <a:srgbClr val="7030A0"/>
                </a:solidFill>
              </a:rPr>
              <a:t>dash</a:t>
            </a:r>
            <a:r>
              <a:rPr lang="en-US" dirty="0" err="1" smtClean="0"/>
              <a:t>.DisplayLevel</a:t>
            </a:r>
            <a:r>
              <a:rPr lang="en-US" dirty="0" smtClean="0"/>
              <a:t> = </a:t>
            </a:r>
            <a:r>
              <a:rPr lang="en-US" dirty="0" smtClean="0">
                <a:solidFill>
                  <a:srgbClr val="C00000"/>
                </a:solidFill>
              </a:rPr>
              <a:t>"</a:t>
            </a:r>
            <a:r>
              <a:rPr lang="en-US" dirty="0" err="1" smtClean="0">
                <a:solidFill>
                  <a:srgbClr val="C00000"/>
                </a:solidFill>
              </a:rPr>
              <a:t>OnDemand</a:t>
            </a:r>
            <a:r>
              <a:rPr lang="en-US" dirty="0" smtClean="0">
                <a:solidFill>
                  <a:srgbClr val="C00000"/>
                </a:solidFill>
              </a:rPr>
              <a:t>"</a:t>
            </a:r>
          </a:p>
          <a:p>
            <a:pPr>
              <a:buNone/>
            </a:pPr>
            <a:r>
              <a:rPr lang="en-US" dirty="0" smtClean="0">
                <a:solidFill>
                  <a:srgbClr val="7030A0"/>
                </a:solidFill>
              </a:rPr>
              <a:t>$</a:t>
            </a:r>
            <a:r>
              <a:rPr lang="en-US" dirty="0" err="1" smtClean="0">
                <a:solidFill>
                  <a:srgbClr val="7030A0"/>
                </a:solidFill>
              </a:rPr>
              <a:t>dash</a:t>
            </a:r>
            <a:r>
              <a:rPr lang="en-US" dirty="0" err="1" smtClean="0"/>
              <a:t>.TraceEnabled</a:t>
            </a:r>
            <a:r>
              <a:rPr lang="en-US" dirty="0" smtClean="0"/>
              <a:t> = </a:t>
            </a:r>
            <a:r>
              <a:rPr lang="en-US" dirty="0" smtClean="0">
                <a:solidFill>
                  <a:srgbClr val="7030A0"/>
                </a:solidFill>
              </a:rPr>
              <a:t>$true</a:t>
            </a:r>
          </a:p>
          <a:p>
            <a:pPr>
              <a:buNone/>
            </a:pPr>
            <a:r>
              <a:rPr lang="en-US" dirty="0" smtClean="0">
                <a:solidFill>
                  <a:srgbClr val="7030A0"/>
                </a:solidFill>
              </a:rPr>
              <a:t>$</a:t>
            </a:r>
            <a:r>
              <a:rPr lang="en-US" dirty="0" err="1" smtClean="0">
                <a:solidFill>
                  <a:srgbClr val="7030A0"/>
                </a:solidFill>
              </a:rPr>
              <a:t>dash</a:t>
            </a:r>
            <a:r>
              <a:rPr lang="en-US" dirty="0" err="1" smtClean="0"/>
              <a:t>.Update</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8" name="Content Placeholder 7"/>
          <p:cNvSpPr>
            <a:spLocks noGrp="1"/>
          </p:cNvSpPr>
          <p:nvPr>
            <p:ph idx="1"/>
          </p:nvPr>
        </p:nvSpPr>
        <p:spPr/>
        <p:txBody>
          <a:bodyPr/>
          <a:lstStyle/>
          <a:p>
            <a:r>
              <a:rPr lang="en-US" dirty="0" smtClean="0"/>
              <a:t>SharePoint PowerShell 2010 Basics</a:t>
            </a:r>
          </a:p>
          <a:p>
            <a:r>
              <a:rPr lang="en-US" dirty="0" smtClean="0"/>
              <a:t>SharePoint PowerShell 2010 Advanced Stuff</a:t>
            </a:r>
          </a:p>
          <a:p>
            <a:r>
              <a:rPr lang="en-US" dirty="0" smtClean="0"/>
              <a:t>Usage Scenarios</a:t>
            </a:r>
          </a:p>
          <a:p>
            <a:r>
              <a:rPr lang="en-US" dirty="0" err="1" smtClean="0"/>
              <a:t>Remoting</a:t>
            </a:r>
            <a:endParaRPr lang="en-US" dirty="0" smtClean="0"/>
          </a:p>
          <a:p>
            <a:r>
              <a:rPr lang="en-US" dirty="0" smtClean="0"/>
              <a:t>Building </a:t>
            </a:r>
            <a:r>
              <a:rPr lang="en-US" smtClean="0"/>
              <a:t>Custom Cmdlets</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Maintaining SharePoint 2010</a:t>
            </a:r>
            <a:endParaRPr lang="en-US" dirty="0"/>
          </a:p>
        </p:txBody>
      </p:sp>
      <p:sp>
        <p:nvSpPr>
          <p:cNvPr id="6" name="Text Placeholder 5"/>
          <p:cNvSpPr>
            <a:spLocks noGrp="1"/>
          </p:cNvSpPr>
          <p:nvPr>
            <p:ph type="body" idx="1"/>
          </p:nvPr>
        </p:nvSpPr>
        <p:spPr/>
        <p:txBody>
          <a:bodyPr/>
          <a:lstStyle/>
          <a:p>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graphicFrame>
        <p:nvGraphicFramePr>
          <p:cNvPr id="4" name="Content Placeholder 3"/>
          <p:cNvGraphicFramePr>
            <a:graphicFrameLocks noGrp="1"/>
          </p:cNvGraphicFramePr>
          <p:nvPr>
            <p:ph idx="1"/>
          </p:nvPr>
        </p:nvGraphicFramePr>
        <p:xfrm>
          <a:off x="457200" y="1774825"/>
          <a:ext cx="8229600" cy="2479040"/>
        </p:xfrm>
        <a:graphic>
          <a:graphicData uri="http://schemas.openxmlformats.org/drawingml/2006/table">
            <a:tbl>
              <a:tblPr firstRow="1" bandRow="1">
                <a:tableStyleId>{5C22544A-7EE6-4342-B048-85BDC9FD1C3A}</a:tableStyleId>
              </a:tblPr>
              <a:tblGrid>
                <a:gridCol w="2895600"/>
                <a:gridCol w="5334000"/>
              </a:tblGrid>
              <a:tr h="370840">
                <a:tc>
                  <a:txBody>
                    <a:bodyPr/>
                    <a:lstStyle/>
                    <a:p>
                      <a:r>
                        <a:rPr lang="en-US" dirty="0" smtClean="0"/>
                        <a:t>Cmdlet</a:t>
                      </a:r>
                      <a:r>
                        <a:rPr lang="en-US" baseline="0" dirty="0" smtClean="0"/>
                        <a:t> Name</a:t>
                      </a:r>
                      <a:endParaRPr lang="en-US" dirty="0"/>
                    </a:p>
                  </a:txBody>
                  <a:tcPr/>
                </a:tc>
                <a:tc>
                  <a:txBody>
                    <a:bodyPr/>
                    <a:lstStyle/>
                    <a:p>
                      <a:r>
                        <a:rPr lang="en-US" dirty="0" smtClean="0"/>
                        <a:t>Description</a:t>
                      </a:r>
                      <a:endParaRPr lang="en-US" dirty="0"/>
                    </a:p>
                  </a:txBody>
                  <a:tcPr/>
                </a:tc>
              </a:tr>
              <a:tr h="370840">
                <a:tc>
                  <a:txBody>
                    <a:bodyPr/>
                    <a:lstStyle/>
                    <a:p>
                      <a:r>
                        <a:rPr lang="en-US" sz="1200" b="1" dirty="0" smtClean="0"/>
                        <a:t>Get-</a:t>
                      </a:r>
                      <a:r>
                        <a:rPr lang="en-US" sz="1200" b="1" dirty="0" err="1" smtClean="0"/>
                        <a:t>SPFeature</a:t>
                      </a:r>
                      <a:endParaRPr lang="en-US" sz="1200" b="1" dirty="0"/>
                    </a:p>
                  </a:txBody>
                  <a:tcPr/>
                </a:tc>
                <a:tc>
                  <a:txBody>
                    <a:bodyPr/>
                    <a:lstStyle/>
                    <a:p>
                      <a:r>
                        <a:rPr lang="en-US" sz="1100" dirty="0" smtClean="0"/>
                        <a:t>Gets the features that are installed or enabled at a specific scope. Use a specific scope (Farm, Site, Web) to see only those enabled.</a:t>
                      </a:r>
                      <a:endParaRPr lang="en-US" sz="1100" dirty="0"/>
                    </a:p>
                  </a:txBody>
                  <a:tcPr/>
                </a:tc>
              </a:tr>
              <a:tr h="370840">
                <a:tc>
                  <a:txBody>
                    <a:bodyPr/>
                    <a:lstStyle/>
                    <a:p>
                      <a:r>
                        <a:rPr lang="en-US" sz="1200" b="1" dirty="0" smtClean="0"/>
                        <a:t>Get-</a:t>
                      </a:r>
                      <a:r>
                        <a:rPr lang="en-US" sz="1200" b="1" dirty="0" err="1" smtClean="0"/>
                        <a:t>SPSite</a:t>
                      </a:r>
                      <a:endParaRPr lang="en-US" sz="1200" b="1" dirty="0"/>
                    </a:p>
                  </a:txBody>
                  <a:tcPr/>
                </a:tc>
                <a:tc>
                  <a:txBody>
                    <a:bodyPr/>
                    <a:lstStyle/>
                    <a:p>
                      <a:r>
                        <a:rPr lang="en-US" sz="1100" dirty="0" smtClean="0"/>
                        <a:t>Gets site</a:t>
                      </a:r>
                      <a:r>
                        <a:rPr lang="en-US" sz="1100" baseline="0" dirty="0" smtClean="0"/>
                        <a:t> collections. Use “-Limit  All” to see all site collections and “-Filter &lt;script block&gt;” to filter results server side.</a:t>
                      </a:r>
                      <a:endParaRPr lang="en-US" sz="1100" dirty="0"/>
                    </a:p>
                  </a:txBody>
                  <a:tcPr/>
                </a:tc>
              </a:tr>
              <a:tr h="370840">
                <a:tc>
                  <a:txBody>
                    <a:bodyPr/>
                    <a:lstStyle/>
                    <a:p>
                      <a:r>
                        <a:rPr lang="en-US" sz="1200" b="1" dirty="0" smtClean="0"/>
                        <a:t>Get-</a:t>
                      </a:r>
                      <a:r>
                        <a:rPr lang="en-US" sz="1200" b="1" dirty="0" err="1" smtClean="0"/>
                        <a:t>SPWeb</a:t>
                      </a:r>
                      <a:endParaRPr lang="en-US" sz="1200" b="1" dirty="0"/>
                    </a:p>
                  </a:txBody>
                  <a:tcPr/>
                </a:tc>
                <a:tc>
                  <a:txBody>
                    <a:bodyPr/>
                    <a:lstStyle/>
                    <a:p>
                      <a:r>
                        <a:rPr lang="en-US" sz="1100" dirty="0" smtClean="0"/>
                        <a:t>Gets sites. </a:t>
                      </a:r>
                      <a:r>
                        <a:rPr lang="en-US" sz="1100" baseline="0" dirty="0" smtClean="0"/>
                        <a:t>Use “-Limit  All” to see all site collections and “-Filter &lt;script block&gt;” to filter results server side.</a:t>
                      </a:r>
                      <a:endParaRPr lang="en-US" sz="1100" dirty="0"/>
                    </a:p>
                  </a:txBody>
                  <a:tcPr/>
                </a:tc>
              </a:tr>
              <a:tr h="370840">
                <a:tc>
                  <a:txBody>
                    <a:bodyPr/>
                    <a:lstStyle/>
                    <a:p>
                      <a:r>
                        <a:rPr lang="en-US" sz="1200" b="1" dirty="0" smtClean="0"/>
                        <a:t>Get-</a:t>
                      </a:r>
                      <a:r>
                        <a:rPr lang="en-US" sz="1200" b="1" dirty="0" err="1" smtClean="0"/>
                        <a:t>SPContentDatabase</a:t>
                      </a:r>
                      <a:endParaRPr lang="en-US" sz="1200" b="1" dirty="0"/>
                    </a:p>
                  </a:txBody>
                  <a:tcPr/>
                </a:tc>
                <a:tc>
                  <a:txBody>
                    <a:bodyPr/>
                    <a:lstStyle/>
                    <a:p>
                      <a:r>
                        <a:rPr lang="en-US" sz="1100" dirty="0" smtClean="0"/>
                        <a:t>Gets content databases.</a:t>
                      </a:r>
                      <a:endParaRPr lang="en-US" sz="1100" dirty="0"/>
                    </a:p>
                  </a:txBody>
                  <a:tcPr/>
                </a:tc>
              </a:tr>
              <a:tr h="370840">
                <a:tc>
                  <a:txBody>
                    <a:bodyPr/>
                    <a:lstStyle/>
                    <a:p>
                      <a:r>
                        <a:rPr lang="en-US" sz="1200" b="1" dirty="0" smtClean="0"/>
                        <a:t>Get-</a:t>
                      </a:r>
                      <a:r>
                        <a:rPr lang="en-US" sz="1200" b="1" dirty="0" err="1" smtClean="0"/>
                        <a:t>SPProcessAccount</a:t>
                      </a:r>
                      <a:r>
                        <a:rPr lang="en-US" sz="1200" b="1" dirty="0" smtClean="0"/>
                        <a:t>, Get-</a:t>
                      </a:r>
                      <a:r>
                        <a:rPr lang="en-US" sz="1200" b="1" dirty="0" err="1" smtClean="0"/>
                        <a:t>SPManagedAccount</a:t>
                      </a:r>
                      <a:endParaRPr lang="en-US" sz="1200" b="1" dirty="0"/>
                    </a:p>
                  </a:txBody>
                  <a:tcPr/>
                </a:tc>
                <a:tc>
                  <a:txBody>
                    <a:bodyPr/>
                    <a:lstStyle/>
                    <a:p>
                      <a:r>
                        <a:rPr lang="en-US" sz="1100" dirty="0" smtClean="0"/>
                        <a:t>Returns the accounts used by SharePoint.</a:t>
                      </a:r>
                      <a:endParaRPr lang="en-US" sz="110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Reporting</a:t>
            </a:r>
            <a:endParaRPr lang="en-US" dirty="0"/>
          </a:p>
        </p:txBody>
      </p:sp>
      <p:sp>
        <p:nvSpPr>
          <p:cNvPr id="6" name="Text Placeholder 5"/>
          <p:cNvSpPr>
            <a:spLocks noGrp="1"/>
          </p:cNvSpPr>
          <p:nvPr>
            <p:ph type="body" idx="1"/>
          </p:nvPr>
        </p:nvSpPr>
        <p:spPr/>
        <p:txBody>
          <a:bodyPr/>
          <a:lstStyle/>
          <a:p>
            <a:endParaRPr lang="en-US" dirty="0"/>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Remoting</a:t>
            </a:r>
            <a:endParaRPr lang="en-US" dirty="0"/>
          </a:p>
        </p:txBody>
      </p:sp>
      <p:sp>
        <p:nvSpPr>
          <p:cNvPr id="5" name="Text Placeholder 4"/>
          <p:cNvSpPr>
            <a:spLocks noGrp="1"/>
          </p:cNvSpPr>
          <p:nvPr>
            <p:ph type="body" idx="1"/>
          </p:nvPr>
        </p:nvSpPr>
        <p:spPr/>
        <p:txBody>
          <a:bodyPr/>
          <a:lstStyle/>
          <a:p>
            <a:r>
              <a:rPr lang="en-US" dirty="0" smtClean="0"/>
              <a:t>Remote server administration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Remoting</a:t>
            </a:r>
            <a:endParaRPr lang="en-US" dirty="0"/>
          </a:p>
        </p:txBody>
      </p:sp>
      <p:sp>
        <p:nvSpPr>
          <p:cNvPr id="3" name="Content Placeholder 2"/>
          <p:cNvSpPr>
            <a:spLocks noGrp="1"/>
          </p:cNvSpPr>
          <p:nvPr>
            <p:ph idx="1"/>
          </p:nvPr>
        </p:nvSpPr>
        <p:spPr/>
        <p:txBody>
          <a:bodyPr/>
          <a:lstStyle/>
          <a:p>
            <a:r>
              <a:rPr lang="en-US" dirty="0" smtClean="0"/>
              <a:t>PowerShell </a:t>
            </a:r>
            <a:r>
              <a:rPr lang="en-US" dirty="0" err="1" smtClean="0"/>
              <a:t>Remoting</a:t>
            </a:r>
            <a:r>
              <a:rPr lang="en-US" dirty="0" smtClean="0"/>
              <a:t> uses </a:t>
            </a:r>
            <a:r>
              <a:rPr lang="en-US" dirty="0" err="1" smtClean="0"/>
              <a:t>WinRM</a:t>
            </a:r>
            <a:r>
              <a:rPr lang="en-US" dirty="0" smtClean="0"/>
              <a:t>, Microsoft’s implementation of the WS-Management protocol</a:t>
            </a:r>
          </a:p>
          <a:p>
            <a:pPr lvl="1"/>
            <a:r>
              <a:rPr lang="en-US" dirty="0" err="1" smtClean="0"/>
              <a:t>WinRM</a:t>
            </a:r>
            <a:r>
              <a:rPr lang="en-US" dirty="0" smtClean="0"/>
              <a:t> allows you to run scripts against remote servers over HTTP and HTTPS</a:t>
            </a:r>
          </a:p>
          <a:p>
            <a:r>
              <a:rPr lang="en-US" dirty="0" smtClean="0"/>
              <a:t>Works with V2 only</a:t>
            </a:r>
          </a:p>
          <a:p>
            <a:r>
              <a:rPr lang="en-US" dirty="0" smtClean="0"/>
              <a:t>Requires that </a:t>
            </a:r>
            <a:r>
              <a:rPr lang="en-US" dirty="0" err="1" smtClean="0"/>
              <a:t>WinRM</a:t>
            </a:r>
            <a:r>
              <a:rPr lang="en-US" dirty="0" smtClean="0"/>
              <a:t> be enabled on both the client and the server</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a:t>
            </a:r>
            <a:r>
              <a:rPr lang="en-US" dirty="0" err="1" smtClean="0"/>
              <a:t>Remoting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Run Enable-</a:t>
            </a:r>
            <a:r>
              <a:rPr lang="en-US" dirty="0" err="1" smtClean="0"/>
              <a:t>PsRemoting</a:t>
            </a:r>
            <a:r>
              <a:rPr lang="en-US" dirty="0" smtClean="0"/>
              <a:t> on the client and server machines</a:t>
            </a:r>
          </a:p>
          <a:p>
            <a:r>
              <a:rPr lang="en-US" dirty="0" smtClean="0"/>
              <a:t>Must Enable </a:t>
            </a:r>
            <a:r>
              <a:rPr lang="en-US" dirty="0" err="1" smtClean="0"/>
              <a:t>CredSSP</a:t>
            </a:r>
            <a:endParaRPr lang="en-US" dirty="0" smtClean="0"/>
          </a:p>
          <a:p>
            <a:pPr lvl="1"/>
            <a:r>
              <a:rPr lang="en-US" dirty="0" smtClean="0"/>
              <a:t>Credential Security Support Provider</a:t>
            </a:r>
          </a:p>
          <a:p>
            <a:pPr lvl="1"/>
            <a:r>
              <a:rPr lang="en-US" dirty="0" smtClean="0"/>
              <a:t>Allows cmdlets to talk to SQL using the provided credentials (handles the double-hop issue)</a:t>
            </a:r>
          </a:p>
          <a:p>
            <a:r>
              <a:rPr lang="en-US" dirty="0" smtClean="0"/>
              <a:t>Recommended to increase the </a:t>
            </a:r>
            <a:r>
              <a:rPr lang="en-US" dirty="0" err="1" smtClean="0"/>
              <a:t>MaxMemoryPerShellMB</a:t>
            </a:r>
            <a:r>
              <a:rPr lang="en-US" dirty="0" smtClean="0"/>
              <a:t> on a designated admin server (default is 150mb)</a:t>
            </a:r>
          </a:p>
          <a:p>
            <a:pPr lvl="1"/>
            <a:r>
              <a:rPr lang="en-US" dirty="0" smtClean="0"/>
              <a:t>Set-Item </a:t>
            </a:r>
            <a:r>
              <a:rPr lang="en-US" dirty="0" err="1" smtClean="0"/>
              <a:t>WSMan</a:t>
            </a:r>
            <a:r>
              <a:rPr lang="en-US" dirty="0" smtClean="0"/>
              <a:t>:\</a:t>
            </a:r>
            <a:r>
              <a:rPr lang="en-US" dirty="0" err="1" smtClean="0"/>
              <a:t>localhost</a:t>
            </a:r>
            <a:r>
              <a:rPr lang="en-US" dirty="0" smtClean="0"/>
              <a:t>\Shell\</a:t>
            </a:r>
            <a:r>
              <a:rPr lang="en-US" dirty="0" err="1" smtClean="0"/>
              <a:t>MaxMemoryPerShellMB</a:t>
            </a:r>
            <a:r>
              <a:rPr lang="en-US" dirty="0" smtClean="0"/>
              <a:t> 1000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a:t>
            </a:r>
            <a:r>
              <a:rPr lang="en-US" dirty="0" err="1" smtClean="0"/>
              <a:t>CredSSP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the Client machine</a:t>
            </a:r>
          </a:p>
          <a:p>
            <a:pPr lvl="1"/>
            <a:r>
              <a:rPr lang="en-US" dirty="0" smtClean="0"/>
              <a:t>Group Policy must be edited to allow credential delegation to the target computer. </a:t>
            </a:r>
          </a:p>
          <a:p>
            <a:pPr lvl="2"/>
            <a:r>
              <a:rPr lang="en-US" dirty="0" smtClean="0"/>
              <a:t>Use gpedit.msc</a:t>
            </a:r>
          </a:p>
          <a:p>
            <a:pPr lvl="3"/>
            <a:r>
              <a:rPr lang="en-US" dirty="0" smtClean="0"/>
              <a:t>Computer Configuration -&gt; Administrative Templates -&gt; System -&gt; Credentials Delegation -&gt; Allow Delegating Fresh Credentials</a:t>
            </a:r>
          </a:p>
          <a:p>
            <a:pPr lvl="3"/>
            <a:r>
              <a:rPr lang="en-US" dirty="0" smtClean="0"/>
              <a:t>Verify that it is enabled and configured with an SPN appropriate for the target computer (WSMAN/myserver.domain.com or WSMAN/*.</a:t>
            </a:r>
            <a:r>
              <a:rPr lang="en-US" dirty="0" err="1" smtClean="0"/>
              <a:t>domain.com</a:t>
            </a:r>
            <a:r>
              <a:rPr lang="en-US" dirty="0" smtClean="0"/>
              <a:t>)</a:t>
            </a:r>
          </a:p>
          <a:p>
            <a:pPr lvl="3"/>
            <a:r>
              <a:rPr lang="en-US" dirty="0" smtClean="0"/>
              <a:t>May have to similarly enable “Allow Fresh Credentials with NTLM-only Server Authentication” if the above setting does not work</a:t>
            </a:r>
          </a:p>
          <a:p>
            <a:pPr lvl="1"/>
            <a:r>
              <a:rPr lang="en-US" dirty="0" smtClean="0"/>
              <a:t>Enable-</a:t>
            </a:r>
            <a:r>
              <a:rPr lang="en-US" dirty="0" err="1" smtClean="0"/>
              <a:t>WSmanCredSSP</a:t>
            </a:r>
            <a:r>
              <a:rPr lang="en-US" dirty="0" smtClean="0"/>
              <a:t> -Role Client -</a:t>
            </a:r>
            <a:r>
              <a:rPr lang="en-US" dirty="0" err="1" smtClean="0"/>
              <a:t>DelegateComputer</a:t>
            </a:r>
            <a:r>
              <a:rPr lang="en-US" dirty="0" smtClean="0"/>
              <a:t> &lt;remote server name&gt;</a:t>
            </a:r>
          </a:p>
          <a:p>
            <a:r>
              <a:rPr lang="en-US" dirty="0" smtClean="0"/>
              <a:t>On the server machine</a:t>
            </a:r>
          </a:p>
          <a:p>
            <a:pPr lvl="1"/>
            <a:r>
              <a:rPr lang="en-US" dirty="0" smtClean="0"/>
              <a:t>Enable-</a:t>
            </a:r>
            <a:r>
              <a:rPr lang="en-US" dirty="0" err="1" smtClean="0"/>
              <a:t>WSmanCredSSP</a:t>
            </a:r>
            <a:r>
              <a:rPr lang="en-US" dirty="0" smtClean="0"/>
              <a:t> -Role Server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Remote Commands</a:t>
            </a:r>
            <a:endParaRPr lang="en-US" dirty="0"/>
          </a:p>
        </p:txBody>
      </p:sp>
      <p:sp>
        <p:nvSpPr>
          <p:cNvPr id="3" name="Content Placeholder 2"/>
          <p:cNvSpPr>
            <a:spLocks noGrp="1"/>
          </p:cNvSpPr>
          <p:nvPr>
            <p:ph idx="1"/>
          </p:nvPr>
        </p:nvSpPr>
        <p:spPr/>
        <p:txBody>
          <a:bodyPr/>
          <a:lstStyle/>
          <a:p>
            <a:r>
              <a:rPr lang="en-US" dirty="0" smtClean="0"/>
              <a:t>$server = "&lt;server name&gt;"</a:t>
            </a:r>
          </a:p>
          <a:p>
            <a:r>
              <a:rPr lang="en-US" dirty="0" smtClean="0"/>
              <a:t>$</a:t>
            </a:r>
            <a:r>
              <a:rPr lang="en-US" dirty="0" err="1" smtClean="0"/>
              <a:t>cred</a:t>
            </a:r>
            <a:r>
              <a:rPr lang="en-US" dirty="0" smtClean="0"/>
              <a:t> = Get-Credential &lt;domain&gt;\&lt;user&gt;</a:t>
            </a:r>
          </a:p>
          <a:p>
            <a:r>
              <a:rPr lang="en-US" dirty="0" smtClean="0"/>
              <a:t>$session = New-</a:t>
            </a:r>
            <a:r>
              <a:rPr lang="en-US" dirty="0" err="1" smtClean="0"/>
              <a:t>PSSession</a:t>
            </a:r>
            <a:r>
              <a:rPr lang="en-US" dirty="0" smtClean="0"/>
              <a:t> $server -Authentication </a:t>
            </a:r>
            <a:r>
              <a:rPr lang="en-US" dirty="0" err="1" smtClean="0"/>
              <a:t>CredSSP</a:t>
            </a:r>
            <a:r>
              <a:rPr lang="en-US" dirty="0" smtClean="0"/>
              <a:t> -Credential $</a:t>
            </a:r>
            <a:r>
              <a:rPr lang="en-US" dirty="0" err="1" smtClean="0"/>
              <a:t>cred</a:t>
            </a:r>
            <a:endParaRPr lang="en-US" dirty="0" smtClean="0"/>
          </a:p>
          <a:p>
            <a:r>
              <a:rPr lang="en-US" dirty="0" smtClean="0"/>
              <a:t>Invoke-Command -Session $session -</a:t>
            </a:r>
            <a:r>
              <a:rPr lang="en-US" dirty="0" err="1" smtClean="0"/>
              <a:t>ScriptBlock</a:t>
            </a:r>
            <a:r>
              <a:rPr lang="en-US" dirty="0" smtClean="0"/>
              <a:t> {Add-</a:t>
            </a:r>
            <a:r>
              <a:rPr lang="en-US" dirty="0" err="1" smtClean="0"/>
              <a:t>PsSnapin</a:t>
            </a:r>
            <a:r>
              <a:rPr lang="en-US" dirty="0" smtClean="0"/>
              <a:t> </a:t>
            </a:r>
            <a:r>
              <a:rPr lang="en-US" dirty="0" err="1" smtClean="0"/>
              <a:t>Microsoft.SharePoint.PowerShell</a:t>
            </a:r>
            <a:r>
              <a:rPr lang="en-US" dirty="0" smtClean="0"/>
              <a:t>}</a:t>
            </a:r>
          </a:p>
          <a:p>
            <a:r>
              <a:rPr lang="en-US" dirty="0" smtClean="0"/>
              <a:t>Import-</a:t>
            </a:r>
            <a:r>
              <a:rPr lang="en-US" dirty="0" err="1" smtClean="0"/>
              <a:t>PSSession</a:t>
            </a:r>
            <a:r>
              <a:rPr lang="en-US" dirty="0" smtClean="0"/>
              <a:t> $session -</a:t>
            </a:r>
            <a:r>
              <a:rPr lang="en-US" dirty="0" err="1" smtClean="0"/>
              <a:t>WarningAction</a:t>
            </a:r>
            <a:r>
              <a:rPr lang="en-US" dirty="0" smtClean="0"/>
              <a:t> </a:t>
            </a:r>
            <a:r>
              <a:rPr lang="en-US" dirty="0" err="1" smtClean="0"/>
              <a:t>SilentlyContinue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Building Custom Cmdlets</a:t>
            </a:r>
            <a:endParaRPr lang="en-US" dirty="0"/>
          </a:p>
        </p:txBody>
      </p:sp>
      <p:sp>
        <p:nvSpPr>
          <p:cNvPr id="5" name="Text Placeholder 4"/>
          <p:cNvSpPr>
            <a:spLocks noGrp="1"/>
          </p:cNvSpPr>
          <p:nvPr>
            <p:ph type="body" idx="1"/>
          </p:nvPr>
        </p:nvSpPr>
        <p:spPr/>
        <p:txBody>
          <a:bodyPr/>
          <a:lstStyle/>
          <a:p>
            <a:r>
              <a:rPr lang="en-US" dirty="0" smtClean="0"/>
              <a:t>Visual Studio 2010 Cmdlet Development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Creating a new VS2010 Project</a:t>
            </a:r>
            <a:endParaRPr lang="en-US"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457200" y="2689894"/>
            <a:ext cx="4038600" cy="2791074"/>
          </a:xfrm>
          <a:prstGeom prst="rect">
            <a:avLst/>
          </a:prstGeom>
          <a:noFill/>
          <a:ln w="9525">
            <a:noFill/>
            <a:miter lim="800000"/>
            <a:headEnd/>
            <a:tailEnd/>
          </a:ln>
        </p:spPr>
      </p:pic>
      <p:pic>
        <p:nvPicPr>
          <p:cNvPr id="4099" name="Picture 3"/>
          <p:cNvPicPr>
            <a:picLocks noGrp="1" noChangeAspect="1" noChangeArrowheads="1"/>
          </p:cNvPicPr>
          <p:nvPr>
            <p:ph sz="half" idx="2"/>
          </p:nvPr>
        </p:nvPicPr>
        <p:blipFill>
          <a:blip r:embed="rId3" cstate="print"/>
          <a:srcRect/>
          <a:stretch>
            <a:fillRect/>
          </a:stretch>
        </p:blipFill>
        <p:spPr bwMode="auto">
          <a:xfrm>
            <a:off x="4648200" y="2482759"/>
            <a:ext cx="4038600" cy="32053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SharePoint PowerShell 2010 Basics</a:t>
            </a:r>
            <a:endParaRPr lang="en-US" dirty="0"/>
          </a:p>
        </p:txBody>
      </p:sp>
      <p:sp>
        <p:nvSpPr>
          <p:cNvPr id="5" name="Text Placeholder 4"/>
          <p:cNvSpPr>
            <a:spLocks noGrp="1"/>
          </p:cNvSpPr>
          <p:nvPr>
            <p:ph type="body" idx="1"/>
          </p:nvPr>
        </p:nvSpPr>
        <p:spPr/>
        <p:txBody>
          <a:bodyPr/>
          <a:lstStyle/>
          <a:p>
            <a:r>
              <a:rPr lang="en-US" dirty="0" smtClean="0"/>
              <a:t>Getting started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Components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Required XML registration file defines the custom cmdlets and maps the name to the class and help file</a:t>
            </a:r>
          </a:p>
          <a:p>
            <a:pPr lvl="1"/>
            <a:r>
              <a:rPr lang="en-US" dirty="0" smtClean="0"/>
              <a:t>14\</a:t>
            </a:r>
            <a:r>
              <a:rPr lang="en-US" dirty="0" err="1" smtClean="0"/>
              <a:t>Config</a:t>
            </a:r>
            <a:r>
              <a:rPr lang="en-US" dirty="0" smtClean="0"/>
              <a:t>\PowerShell\Registration\&lt;project name&gt;.xml</a:t>
            </a:r>
          </a:p>
          <a:p>
            <a:r>
              <a:rPr lang="en-US" dirty="0" smtClean="0"/>
              <a:t>Optional XML help file</a:t>
            </a:r>
          </a:p>
          <a:p>
            <a:pPr lvl="1"/>
            <a:r>
              <a:rPr lang="en-US" dirty="0" smtClean="0"/>
              <a:t>14\</a:t>
            </a:r>
            <a:r>
              <a:rPr lang="en-US" dirty="0" err="1" smtClean="0"/>
              <a:t>Config</a:t>
            </a:r>
            <a:r>
              <a:rPr lang="en-US" dirty="0" smtClean="0"/>
              <a:t>\PowerShell\Help\&lt;</a:t>
            </a:r>
            <a:r>
              <a:rPr lang="en-US" dirty="0" err="1" smtClean="0"/>
              <a:t>dll</a:t>
            </a:r>
            <a:r>
              <a:rPr lang="en-US" dirty="0" smtClean="0"/>
              <a:t> name&gt;-help.xml</a:t>
            </a:r>
          </a:p>
          <a:p>
            <a:r>
              <a:rPr lang="en-US" dirty="0" smtClean="0"/>
              <a:t>Optional XML format file</a:t>
            </a:r>
          </a:p>
          <a:p>
            <a:pPr lvl="1"/>
            <a:r>
              <a:rPr lang="en-US" dirty="0" smtClean="0"/>
              <a:t>14\</a:t>
            </a:r>
            <a:r>
              <a:rPr lang="en-US" dirty="0" err="1" smtClean="0"/>
              <a:t>Config</a:t>
            </a:r>
            <a:r>
              <a:rPr lang="en-US" dirty="0" smtClean="0"/>
              <a:t>\PowerShell\Format\&lt;project name&gt;.Format.ps1xml</a:t>
            </a:r>
          </a:p>
          <a:p>
            <a:r>
              <a:rPr lang="en-US" dirty="0" smtClean="0"/>
              <a:t>Optional XML types file allows aliased properties to be declaratively added to existing types</a:t>
            </a:r>
          </a:p>
          <a:p>
            <a:pPr lvl="1"/>
            <a:r>
              <a:rPr lang="en-US" dirty="0" smtClean="0"/>
              <a:t>14\</a:t>
            </a:r>
            <a:r>
              <a:rPr lang="en-US" dirty="0" err="1" smtClean="0"/>
              <a:t>Config</a:t>
            </a:r>
            <a:r>
              <a:rPr lang="en-US" dirty="0" smtClean="0"/>
              <a:t>\PowerShell\Types\&lt;project name&gt;.ps1xml</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XML</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860743" y="1774825"/>
            <a:ext cx="7422514" cy="462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Required Assemblies</a:t>
            </a:r>
            <a:endParaRPr lang="en-US" dirty="0"/>
          </a:p>
        </p:txBody>
      </p:sp>
      <p:sp>
        <p:nvSpPr>
          <p:cNvPr id="7" name="Content Placeholder 6"/>
          <p:cNvSpPr>
            <a:spLocks noGrp="1"/>
          </p:cNvSpPr>
          <p:nvPr>
            <p:ph sz="half" idx="1"/>
          </p:nvPr>
        </p:nvSpPr>
        <p:spPr/>
        <p:txBody>
          <a:bodyPr>
            <a:normAutofit fontScale="92500" lnSpcReduction="10000"/>
          </a:bodyPr>
          <a:lstStyle/>
          <a:p>
            <a:r>
              <a:rPr lang="en-US" dirty="0" smtClean="0"/>
              <a:t>Add the following assembly references:</a:t>
            </a:r>
          </a:p>
          <a:p>
            <a:pPr lvl="1"/>
            <a:r>
              <a:rPr lang="en-US" dirty="0" err="1" smtClean="0"/>
              <a:t>Microsoft.SharePoint.PowerShell</a:t>
            </a:r>
            <a:endParaRPr lang="en-US" dirty="0" smtClean="0"/>
          </a:p>
          <a:p>
            <a:pPr lvl="1"/>
            <a:r>
              <a:rPr lang="en-US" dirty="0" err="1" smtClean="0"/>
              <a:t>System.Management.Automation</a:t>
            </a:r>
            <a:endParaRPr lang="en-US" dirty="0" smtClean="0"/>
          </a:p>
          <a:p>
            <a:r>
              <a:rPr lang="en-US" dirty="0" smtClean="0"/>
              <a:t>VS2010 Beta 2 does not show these assemblies in the references dialog so you must either browse to them or manually edit the project file</a:t>
            </a:r>
            <a:endParaRPr lang="en-US" dirty="0"/>
          </a:p>
        </p:txBody>
      </p:sp>
      <p:pic>
        <p:nvPicPr>
          <p:cNvPr id="3075" name="Picture 3"/>
          <p:cNvPicPr>
            <a:picLocks noGrp="1" noChangeAspect="1" noChangeArrowheads="1"/>
          </p:cNvPicPr>
          <p:nvPr>
            <p:ph sz="half" idx="2"/>
          </p:nvPr>
        </p:nvPicPr>
        <p:blipFill>
          <a:blip r:embed="rId2" cstate="print"/>
          <a:srcRect/>
          <a:stretch>
            <a:fillRect/>
          </a:stretch>
        </p:blipFill>
        <p:spPr bwMode="auto">
          <a:xfrm>
            <a:off x="4648200" y="2686999"/>
            <a:ext cx="4038600" cy="27968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Cmdlet Base Classes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990600" y="1523999"/>
            <a:ext cx="7772402" cy="5181601"/>
          </a:xfrm>
          <a:prstGeom prst="rect">
            <a:avLst/>
          </a:prstGeom>
          <a:noFill/>
          <a:ln w="9525">
            <a:noFill/>
            <a:miter lim="800000"/>
            <a:headEnd/>
            <a:tailEnd/>
          </a:ln>
        </p:spPr>
      </p:pic>
      <p:sp>
        <p:nvSpPr>
          <p:cNvPr id="3" name="Content Placeholder 2"/>
          <p:cNvSpPr>
            <a:spLocks noGrp="1"/>
          </p:cNvSpPr>
          <p:nvPr>
            <p:ph idx="1"/>
          </p:nvPr>
        </p:nvSpPr>
        <p:spPr>
          <a:xfrm>
            <a:off x="457200" y="1775191"/>
            <a:ext cx="4840341" cy="2720609"/>
          </a:xfrm>
        </p:spPr>
        <p:txBody>
          <a:bodyPr>
            <a:normAutofit/>
          </a:bodyPr>
          <a:lstStyle/>
          <a:p>
            <a:r>
              <a:rPr lang="en-US" sz="2400" dirty="0" err="1" smtClean="0"/>
              <a:t>SPCmdlet</a:t>
            </a:r>
            <a:endParaRPr lang="en-US" sz="2400" dirty="0" smtClean="0"/>
          </a:p>
          <a:p>
            <a:r>
              <a:rPr lang="en-US" sz="2400" dirty="0" err="1" smtClean="0"/>
              <a:t>SPRemoveCmdletBase</a:t>
            </a:r>
            <a:endParaRPr lang="en-US" sz="2400" dirty="0" smtClean="0"/>
          </a:p>
          <a:p>
            <a:r>
              <a:rPr lang="en-US" sz="2400" dirty="0" err="1" smtClean="0"/>
              <a:t>SPSetCmdletBase</a:t>
            </a:r>
            <a:endParaRPr lang="en-US" sz="2400" dirty="0" smtClean="0"/>
          </a:p>
          <a:p>
            <a:r>
              <a:rPr lang="en-US" sz="2400" dirty="0" err="1" smtClean="0"/>
              <a:t>SPGetCmdletBase</a:t>
            </a:r>
            <a:endParaRPr lang="en-US" sz="2400" dirty="0" smtClean="0"/>
          </a:p>
          <a:p>
            <a:r>
              <a:rPr lang="en-US" sz="2400" dirty="0" err="1" smtClean="0"/>
              <a:t>SPNewCmdletBase</a:t>
            </a:r>
            <a:endParaRPr lang="en-US" sz="4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Building Custom Cmdlets</a:t>
            </a:r>
            <a:endParaRPr lang="en-US" dirty="0"/>
          </a:p>
        </p:txBody>
      </p:sp>
      <p:sp>
        <p:nvSpPr>
          <p:cNvPr id="6" name="Text Placeholder 5"/>
          <p:cNvSpPr>
            <a:spLocks noGrp="1"/>
          </p:cNvSpPr>
          <p:nvPr>
            <p:ph type="body" idx="1"/>
          </p:nvPr>
        </p:nvSpPr>
        <p:spPr/>
        <p:txBody>
          <a:bodyPr/>
          <a:lstStyle/>
          <a:p>
            <a:r>
              <a:rPr lang="en-US" dirty="0" smtClean="0"/>
              <a:t>Visual Studio 2010 Cmdlet Development</a:t>
            </a:r>
          </a:p>
        </p:txBody>
      </p:sp>
      <p:sp>
        <p:nvSpPr>
          <p:cNvPr id="5" name="Rectangle 4"/>
          <p:cNvSpPr/>
          <p:nvPr/>
        </p:nvSpPr>
        <p:spPr>
          <a:xfrm>
            <a:off x="2046215" y="2967334"/>
            <a:ext cx="5051570" cy="1569660"/>
          </a:xfrm>
          <a:prstGeom prst="rect">
            <a:avLst/>
          </a:prstGeom>
          <a:noFill/>
        </p:spPr>
        <p:txBody>
          <a:bodyPr wrap="square" lIns="91440" tIns="45720" rIns="91440" bIns="45720">
            <a:spAutoFit/>
          </a:bodyPr>
          <a:lstStyle/>
          <a:p>
            <a:pPr algn="ct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rPr>
              <a:t>DEMO</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5000" endA="300" endPos="45500" dir="5400000" sy="-100000" algn="bl" rotWithShape="0"/>
              </a:effectLst>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Takeaways</a:t>
            </a:r>
            <a:endParaRPr lang="en-US" dirty="0"/>
          </a:p>
        </p:txBody>
      </p:sp>
      <p:sp>
        <p:nvSpPr>
          <p:cNvPr id="5" name="Content Placeholder 4"/>
          <p:cNvSpPr>
            <a:spLocks noGrp="1"/>
          </p:cNvSpPr>
          <p:nvPr>
            <p:ph idx="1"/>
          </p:nvPr>
        </p:nvSpPr>
        <p:spPr/>
        <p:txBody>
          <a:bodyPr/>
          <a:lstStyle/>
          <a:p>
            <a:r>
              <a:rPr lang="en-US" dirty="0" smtClean="0"/>
              <a:t>PowerShell is an absolute necessity for SharePoint 2010 – Learn it!</a:t>
            </a:r>
          </a:p>
          <a:p>
            <a:r>
              <a:rPr lang="en-US" dirty="0" smtClean="0"/>
              <a:t>As administrators or developers you will need to know the SharePoint OM</a:t>
            </a:r>
          </a:p>
          <a:p>
            <a:r>
              <a:rPr lang="en-US" dirty="0" smtClean="0"/>
              <a:t>For common, complex “building block” tasks that must be repeated many times it is better to create a custom cmdlet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STSADM/</a:t>
            </a:r>
            <a:r>
              <a:rPr lang="en-US" dirty="0" err="1" smtClean="0"/>
              <a:t>PSConfig</a:t>
            </a:r>
            <a:r>
              <a:rPr lang="en-US" dirty="0" smtClean="0"/>
              <a:t>???</a:t>
            </a:r>
            <a:endParaRPr lang="en-US" dirty="0"/>
          </a:p>
        </p:txBody>
      </p:sp>
      <p:sp>
        <p:nvSpPr>
          <p:cNvPr id="3" name="Content Placeholder 2"/>
          <p:cNvSpPr>
            <a:spLocks noGrp="1"/>
          </p:cNvSpPr>
          <p:nvPr>
            <p:ph idx="1"/>
          </p:nvPr>
        </p:nvSpPr>
        <p:spPr/>
        <p:txBody>
          <a:bodyPr/>
          <a:lstStyle/>
          <a:p>
            <a:r>
              <a:rPr lang="en-US" dirty="0" smtClean="0"/>
              <a:t>They’re still there but the use of them has been, for the most part, made obsolete</a:t>
            </a:r>
          </a:p>
          <a:p>
            <a:r>
              <a:rPr lang="en-US" dirty="0" smtClean="0"/>
              <a:t>Everything you can do with them can be done with PowerShell (and faster)</a:t>
            </a:r>
          </a:p>
          <a:p>
            <a:r>
              <a:rPr lang="en-US" dirty="0" smtClean="0"/>
              <a:t>You can access them via the PowerShell console (but why would you?)</a:t>
            </a:r>
          </a:p>
          <a:p>
            <a:r>
              <a:rPr lang="en-US" dirty="0" smtClean="0"/>
              <a:t>Extensions to STSADM are still supported (just recompile and fix any necessary bugs related to API changes)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Shell</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C:\Windows\System32\WindowsPowerShell\v1.0\</a:t>
            </a:r>
            <a:r>
              <a:rPr lang="en-US" dirty="0" smtClean="0">
                <a:solidFill>
                  <a:schemeClr val="accent3">
                    <a:lumMod val="50000"/>
                  </a:schemeClr>
                </a:solidFill>
              </a:rPr>
              <a:t>PowerShell.exe</a:t>
            </a:r>
            <a:r>
              <a:rPr lang="en-US" dirty="0" smtClean="0"/>
              <a:t> -</a:t>
            </a:r>
            <a:r>
              <a:rPr lang="en-US" dirty="0" err="1" smtClean="0"/>
              <a:t>NoExit</a:t>
            </a:r>
            <a:r>
              <a:rPr lang="en-US" dirty="0" smtClean="0"/>
              <a:t>  " &amp; ' C:\Program Files\Common Files\Microsoft Shared\Web Server Extensions\14\CONFIG\POWERSHELL\Registration\</a:t>
            </a:r>
            <a:r>
              <a:rPr lang="en-US" dirty="0" smtClean="0">
                <a:solidFill>
                  <a:schemeClr val="accent3">
                    <a:lumMod val="50000"/>
                  </a:schemeClr>
                </a:solidFill>
              </a:rPr>
              <a:t>sharepoint.ps1</a:t>
            </a:r>
            <a:r>
              <a:rPr lang="en-US" dirty="0" smtClean="0"/>
              <a:t> ' "</a:t>
            </a:r>
            <a:endParaRPr lang="en-US" dirty="0"/>
          </a:p>
        </p:txBody>
      </p:sp>
      <p:pic>
        <p:nvPicPr>
          <p:cNvPr id="1027" name="Picture 3"/>
          <p:cNvPicPr>
            <a:picLocks noGrp="1" noChangeAspect="1" noChangeArrowheads="1"/>
          </p:cNvPicPr>
          <p:nvPr>
            <p:ph sz="half" idx="1"/>
          </p:nvPr>
        </p:nvPicPr>
        <p:blipFill>
          <a:blip r:embed="rId2" cstate="print"/>
          <a:srcRect/>
          <a:stretch>
            <a:fillRect/>
          </a:stretch>
        </p:blipFill>
        <p:spPr bwMode="auto">
          <a:xfrm>
            <a:off x="724838" y="1773238"/>
            <a:ext cx="3503323" cy="4624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Registering the Cmdlets</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1371600" y="4114800"/>
            <a:ext cx="6410325" cy="2257425"/>
          </a:xfrm>
          <a:prstGeom prst="rect">
            <a:avLst/>
          </a:prstGeom>
          <a:noFill/>
          <a:ln w="9525">
            <a:noFill/>
            <a:miter lim="800000"/>
            <a:headEnd/>
            <a:tailEnd/>
          </a:ln>
        </p:spPr>
      </p:pic>
      <p:sp>
        <p:nvSpPr>
          <p:cNvPr id="11" name="Content Placeholder 4"/>
          <p:cNvSpPr txBox="1">
            <a:spLocks/>
          </p:cNvSpPr>
          <p:nvPr/>
        </p:nvSpPr>
        <p:spPr>
          <a:xfrm>
            <a:off x="533400" y="1773936"/>
            <a:ext cx="8153400" cy="2112264"/>
          </a:xfrm>
          <a:prstGeom prst="rect">
            <a:avLst/>
          </a:prstGeom>
        </p:spPr>
        <p:txBody>
          <a:bodyPr>
            <a:normAutofit fontScale="85000" lnSpcReduction="1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lang="en-US" sz="3200" noProof="0" dirty="0" smtClean="0"/>
              <a:t>Add-</a:t>
            </a:r>
            <a:r>
              <a:rPr lang="en-US" sz="3200" noProof="0" dirty="0" err="1" smtClean="0"/>
              <a:t>PsSnapin</a:t>
            </a:r>
            <a:r>
              <a:rPr lang="en-US" sz="3200" noProof="0" dirty="0" smtClean="0"/>
              <a:t> </a:t>
            </a:r>
            <a:r>
              <a:rPr lang="en-US" sz="3200" noProof="0" dirty="0" err="1" smtClean="0"/>
              <a:t>Microsoft.SharePoint.PowerShell</a:t>
            </a:r>
            <a:endParaRPr lang="en-US" sz="3200" noProof="0" dirty="0" smtClean="0"/>
          </a:p>
          <a:p>
            <a:pPr marL="896112" lvl="1" indent="-320040">
              <a:buClr>
                <a:schemeClr val="accent1"/>
              </a:buClr>
              <a:buSzPct val="80000"/>
              <a:buFont typeface="Wingdings 2"/>
              <a:buChar char=""/>
            </a:pPr>
            <a:r>
              <a:rPr lang="en-US" sz="3200" noProof="0" dirty="0" smtClean="0"/>
              <a:t>Registers all the SharePoint cmdlets</a:t>
            </a:r>
          </a:p>
          <a:p>
            <a:pPr marL="438912" indent="-320040">
              <a:buClr>
                <a:schemeClr val="accent1"/>
              </a:buClr>
              <a:buSzPct val="80000"/>
              <a:buFont typeface="Wingdings 2"/>
              <a:buChar char=""/>
            </a:pPr>
            <a:r>
              <a:rPr kumimoji="0" lang="en-US" sz="3200" b="0" i="0" u="none" strike="noStrike" kern="1200" cap="none" spc="0" normalizeH="0" baseline="0" dirty="0" smtClean="0">
                <a:ln>
                  <a:noFill/>
                </a:ln>
                <a:solidFill>
                  <a:schemeClr val="tx1"/>
                </a:solidFill>
                <a:effectLst/>
                <a:uLnTx/>
                <a:uFillTx/>
                <a:latin typeface="+mn-lt"/>
                <a:ea typeface="+mn-ea"/>
                <a:cs typeface="+mn-cs"/>
              </a:rPr>
              <a:t>$</a:t>
            </a:r>
            <a:r>
              <a:rPr kumimoji="0" lang="en-US" sz="3200" b="0" i="0" u="none" strike="noStrike" kern="1200" cap="none" spc="0" normalizeH="0" baseline="0" dirty="0" err="1" smtClean="0">
                <a:ln>
                  <a:noFill/>
                </a:ln>
                <a:solidFill>
                  <a:schemeClr val="tx1"/>
                </a:solidFill>
                <a:effectLst/>
                <a:uLnTx/>
                <a:uFillTx/>
                <a:latin typeface="+mn-lt"/>
                <a:ea typeface="+mn-ea"/>
                <a:cs typeface="+mn-cs"/>
              </a:rPr>
              <a:t>Host.Runspace.ThreadOptions</a:t>
            </a:r>
            <a:r>
              <a:rPr kumimoji="0" lang="en-US" sz="3200" b="0" i="0" u="none" strike="noStrike" kern="1200" cap="none" spc="0" normalizeH="0" dirty="0" smtClean="0">
                <a:ln>
                  <a:noFill/>
                </a:ln>
                <a:solidFill>
                  <a:schemeClr val="tx1"/>
                </a:solidFill>
                <a:effectLst/>
                <a:uLnTx/>
                <a:uFillTx/>
                <a:latin typeface="+mn-lt"/>
                <a:ea typeface="+mn-ea"/>
                <a:cs typeface="+mn-cs"/>
              </a:rPr>
              <a:t> = “</a:t>
            </a:r>
            <a:r>
              <a:rPr kumimoji="0" lang="en-US" sz="3200" b="0" i="0" u="none" strike="noStrike" kern="1200" cap="none" spc="0" normalizeH="0" dirty="0" err="1" smtClean="0">
                <a:ln>
                  <a:noFill/>
                </a:ln>
                <a:solidFill>
                  <a:schemeClr val="tx1"/>
                </a:solidFill>
                <a:effectLst/>
                <a:uLnTx/>
                <a:uFillTx/>
                <a:latin typeface="+mn-lt"/>
                <a:ea typeface="+mn-ea"/>
                <a:cs typeface="+mn-cs"/>
              </a:rPr>
              <a:t>ReuseThread</a:t>
            </a:r>
            <a:r>
              <a:rPr kumimoji="0" lang="en-US" sz="3200" b="0" i="0" u="none" strike="noStrike" kern="1200" cap="none" spc="0" normalizeH="0" dirty="0" smtClean="0">
                <a:ln>
                  <a:noFill/>
                </a:ln>
                <a:solidFill>
                  <a:schemeClr val="tx1"/>
                </a:solidFill>
                <a:effectLst/>
                <a:uLnTx/>
                <a:uFillTx/>
                <a:latin typeface="+mn-lt"/>
                <a:ea typeface="+mn-ea"/>
                <a:cs typeface="+mn-cs"/>
              </a:rPr>
              <a:t>”</a:t>
            </a:r>
          </a:p>
          <a:p>
            <a:pPr marL="896112" lvl="1" indent="-320040">
              <a:buClr>
                <a:schemeClr val="accent1"/>
              </a:buClr>
              <a:buSzPct val="80000"/>
              <a:buFont typeface="Wingdings 2"/>
              <a:buChar char=""/>
            </a:pPr>
            <a:r>
              <a:rPr lang="en-US" sz="3200" dirty="0" smtClean="0"/>
              <a:t>Each line runs in the same thread (V2 only)</a:t>
            </a:r>
          </a:p>
          <a:p>
            <a:pPr marL="896112" lvl="1" indent="-320040">
              <a:buClr>
                <a:schemeClr val="accent1"/>
              </a:buClr>
              <a:buSzPct val="80000"/>
              <a:buFont typeface="Wingdings 2"/>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More on this later…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Load Snap-in For any Editor</a:t>
            </a:r>
            <a:endParaRPr lang="en-US" dirty="0"/>
          </a:p>
        </p:txBody>
      </p:sp>
      <p:sp>
        <p:nvSpPr>
          <p:cNvPr id="11" name="Content Placeholder 4"/>
          <p:cNvSpPr txBox="1">
            <a:spLocks/>
          </p:cNvSpPr>
          <p:nvPr/>
        </p:nvSpPr>
        <p:spPr>
          <a:xfrm>
            <a:off x="533400" y="1773936"/>
            <a:ext cx="8153400" cy="4855464"/>
          </a:xfrm>
          <a:prstGeom prst="rect">
            <a:avLst/>
          </a:prstGeom>
        </p:spPr>
        <p:txBody>
          <a:bodyPr>
            <a:normAutofit fontScale="92500" lnSpcReduction="2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lang="en-US" sz="3200" noProof="0" dirty="0" smtClean="0"/>
              <a:t>Loading the SharePoint snap-in via your profile script allows you to use any editor</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3200" b="0" i="0" u="none" strike="noStrike" kern="1200" cap="none" spc="0" normalizeH="0" baseline="0" dirty="0" smtClean="0">
                <a:ln>
                  <a:noFill/>
                </a:ln>
                <a:solidFill>
                  <a:schemeClr val="tx1"/>
                </a:solidFill>
                <a:effectLst/>
                <a:uLnTx/>
                <a:uFillTx/>
                <a:latin typeface="+mn-lt"/>
                <a:ea typeface="+mn-ea"/>
                <a:cs typeface="+mn-cs"/>
              </a:rPr>
              <a:t>Run the following to create a profile</a:t>
            </a:r>
            <a:r>
              <a:rPr kumimoji="0" lang="en-US" sz="3200" b="0" i="0" u="none" strike="noStrike" kern="1200" cap="none" spc="0" normalizeH="0" dirty="0" smtClean="0">
                <a:ln>
                  <a:noFill/>
                </a:ln>
                <a:solidFill>
                  <a:schemeClr val="tx1"/>
                </a:solidFill>
                <a:effectLst/>
                <a:uLnTx/>
                <a:uFillTx/>
                <a:latin typeface="+mn-lt"/>
                <a:ea typeface="+mn-ea"/>
                <a:cs typeface="+mn-cs"/>
              </a:rPr>
              <a:t> script if one doesn’t exist and edit it in the ISE: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endParaRPr lang="en-US" sz="1600" dirty="0" smtClean="0">
              <a:solidFill>
                <a:srgbClr val="0000FF"/>
              </a:solidFill>
              <a:latin typeface="Courier New" pitchFamily="49" charset="0"/>
              <a:cs typeface="Courier New" pitchFamily="49" charset="0"/>
            </a:endParaRPr>
          </a:p>
          <a:p>
            <a:r>
              <a:rPr lang="en-US" sz="1600" dirty="0" smtClean="0">
                <a:solidFill>
                  <a:srgbClr val="0000FF"/>
                </a:solidFill>
                <a:latin typeface="Courier New" pitchFamily="49" charset="0"/>
                <a:cs typeface="Courier New" pitchFamily="49" charset="0"/>
              </a:rPr>
              <a:t>if</a:t>
            </a:r>
            <a:r>
              <a:rPr lang="en-US" sz="1600" dirty="0" smtClean="0">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a:t>
            </a:r>
            <a:r>
              <a:rPr lang="en-US" sz="1600" dirty="0" smtClean="0">
                <a:latin typeface="Courier New" pitchFamily="49" charset="0"/>
                <a:cs typeface="Courier New" pitchFamily="49" charset="0"/>
              </a:rPr>
              <a:t>(</a:t>
            </a:r>
            <a:r>
              <a:rPr lang="en-US" sz="1600" dirty="0" smtClean="0">
                <a:solidFill>
                  <a:schemeClr val="accent2">
                    <a:lumMod val="75000"/>
                  </a:schemeClr>
                </a:solidFill>
                <a:latin typeface="Courier New" pitchFamily="49" charset="0"/>
                <a:cs typeface="Courier New" pitchFamily="49" charset="0"/>
              </a:rPr>
              <a:t>test-path</a:t>
            </a:r>
            <a:r>
              <a:rPr lang="en-US" sz="1600" dirty="0" smtClean="0">
                <a:latin typeface="Courier New" pitchFamily="49" charset="0"/>
                <a:cs typeface="Courier New" pitchFamily="49" charset="0"/>
              </a:rPr>
              <a:t> </a:t>
            </a:r>
            <a:r>
              <a:rPr lang="en-US" sz="1600" dirty="0" smtClean="0">
                <a:solidFill>
                  <a:srgbClr val="7030A0"/>
                </a:solidFill>
                <a:latin typeface="Courier New" pitchFamily="49" charset="0"/>
                <a:cs typeface="Courier New" pitchFamily="49" charset="0"/>
              </a:rPr>
              <a:t>$</a:t>
            </a:r>
            <a:r>
              <a:rPr lang="en-US" sz="1600" dirty="0" err="1" smtClean="0">
                <a:solidFill>
                  <a:srgbClr val="7030A0"/>
                </a:solidFill>
                <a:latin typeface="Courier New" pitchFamily="49" charset="0"/>
                <a:cs typeface="Courier New" pitchFamily="49" charset="0"/>
              </a:rPr>
              <a:t>profile</a:t>
            </a:r>
            <a:r>
              <a:rPr lang="en-US" sz="1600" dirty="0" err="1" smtClean="0">
                <a:latin typeface="Courier New" pitchFamily="49" charset="0"/>
                <a:cs typeface="Courier New" pitchFamily="49" charset="0"/>
              </a:rPr>
              <a:t>.AllUsersAllHosts</a:t>
            </a:r>
            <a:r>
              <a:rPr lang="en-US" sz="1600" dirty="0" smtClean="0">
                <a:latin typeface="Courier New" pitchFamily="49" charset="0"/>
                <a:cs typeface="Courier New" pitchFamily="49" charset="0"/>
              </a:rPr>
              <a:t>)) {</a:t>
            </a:r>
            <a:r>
              <a:rPr lang="en-US" sz="1600" dirty="0" smtClean="0">
                <a:solidFill>
                  <a:schemeClr val="accent2">
                    <a:lumMod val="75000"/>
                  </a:schemeClr>
                </a:solidFill>
                <a:latin typeface="Courier New" pitchFamily="49" charset="0"/>
                <a:cs typeface="Courier New" pitchFamily="49" charset="0"/>
              </a:rPr>
              <a:t>new-item</a:t>
            </a:r>
            <a:r>
              <a:rPr lang="en-US" sz="1600" dirty="0" smtClean="0">
                <a:latin typeface="Courier New" pitchFamily="49" charset="0"/>
                <a:cs typeface="Courier New" pitchFamily="49" charset="0"/>
              </a:rPr>
              <a:t> </a:t>
            </a:r>
            <a:r>
              <a:rPr lang="en-US" sz="1600" i="1" dirty="0" smtClean="0">
                <a:solidFill>
                  <a:schemeClr val="accent2">
                    <a:lumMod val="75000"/>
                  </a:schemeClr>
                </a:solidFill>
                <a:latin typeface="Courier New" pitchFamily="49" charset="0"/>
                <a:cs typeface="Courier New" pitchFamily="49" charset="0"/>
              </a:rPr>
              <a:t>-type</a:t>
            </a:r>
            <a:r>
              <a:rPr lang="en-US" sz="1600" dirty="0" smtClean="0">
                <a:latin typeface="Courier New" pitchFamily="49" charset="0"/>
                <a:cs typeface="Courier New" pitchFamily="49" charset="0"/>
              </a:rPr>
              <a:t> </a:t>
            </a:r>
            <a:r>
              <a:rPr lang="en-US" sz="1600" dirty="0" smtClean="0">
                <a:solidFill>
                  <a:schemeClr val="accent6">
                    <a:lumMod val="75000"/>
                  </a:schemeClr>
                </a:solidFill>
                <a:latin typeface="Courier New" pitchFamily="49" charset="0"/>
                <a:cs typeface="Courier New" pitchFamily="49" charset="0"/>
              </a:rPr>
              <a:t>file</a:t>
            </a:r>
            <a:r>
              <a:rPr lang="en-US" sz="1600" dirty="0" smtClean="0">
                <a:latin typeface="Courier New" pitchFamily="49" charset="0"/>
                <a:cs typeface="Courier New" pitchFamily="49" charset="0"/>
              </a:rPr>
              <a:t> </a:t>
            </a:r>
            <a:r>
              <a:rPr lang="en-US" sz="1600" i="1" dirty="0" smtClean="0">
                <a:solidFill>
                  <a:schemeClr val="accent2">
                    <a:lumMod val="75000"/>
                  </a:schemeClr>
                </a:solidFill>
                <a:latin typeface="Courier New" pitchFamily="49" charset="0"/>
                <a:cs typeface="Courier New" pitchFamily="49" charset="0"/>
              </a:rPr>
              <a:t>-path</a:t>
            </a:r>
            <a:r>
              <a:rPr lang="en-US" sz="1600" dirty="0" smtClean="0">
                <a:latin typeface="Courier New" pitchFamily="49" charset="0"/>
                <a:cs typeface="Courier New" pitchFamily="49" charset="0"/>
              </a:rPr>
              <a:t> </a:t>
            </a:r>
            <a:r>
              <a:rPr lang="en-US" sz="1600" dirty="0" smtClean="0">
                <a:solidFill>
                  <a:srgbClr val="7030A0"/>
                </a:solidFill>
                <a:latin typeface="Courier New" pitchFamily="49" charset="0"/>
                <a:cs typeface="Courier New" pitchFamily="49" charset="0"/>
              </a:rPr>
              <a:t>$</a:t>
            </a:r>
            <a:r>
              <a:rPr lang="en-US" sz="1600" dirty="0" err="1" smtClean="0">
                <a:solidFill>
                  <a:srgbClr val="7030A0"/>
                </a:solidFill>
                <a:latin typeface="Courier New" pitchFamily="49" charset="0"/>
                <a:cs typeface="Courier New" pitchFamily="49" charset="0"/>
              </a:rPr>
              <a:t>profile</a:t>
            </a:r>
            <a:r>
              <a:rPr lang="en-US" sz="1600" dirty="0" err="1" smtClean="0">
                <a:latin typeface="Courier New" pitchFamily="49" charset="0"/>
                <a:cs typeface="Courier New" pitchFamily="49" charset="0"/>
              </a:rPr>
              <a:t>.AllUsersAllHosts</a:t>
            </a:r>
            <a:r>
              <a:rPr lang="en-US" sz="1600" dirty="0" smtClean="0">
                <a:latin typeface="Courier New" pitchFamily="49" charset="0"/>
                <a:cs typeface="Courier New" pitchFamily="49" charset="0"/>
              </a:rPr>
              <a:t> </a:t>
            </a:r>
            <a:r>
              <a:rPr lang="en-US" sz="1600" i="1" dirty="0" smtClean="0">
                <a:solidFill>
                  <a:schemeClr val="accent2">
                    <a:lumMod val="75000"/>
                  </a:schemeClr>
                </a:solidFill>
                <a:latin typeface="Courier New" pitchFamily="49" charset="0"/>
                <a:cs typeface="Courier New" pitchFamily="49" charset="0"/>
              </a:rPr>
              <a:t>-force</a:t>
            </a:r>
            <a:r>
              <a:rPr lang="en-US" sz="1600" dirty="0" smtClean="0">
                <a:latin typeface="Courier New" pitchFamily="49" charset="0"/>
                <a:cs typeface="Courier New" pitchFamily="49" charset="0"/>
              </a:rPr>
              <a:t>}</a:t>
            </a:r>
          </a:p>
          <a:p>
            <a:endParaRPr lang="en-US" sz="1600" dirty="0" smtClean="0">
              <a:latin typeface="Courier New" pitchFamily="49" charset="0"/>
              <a:cs typeface="Courier New" pitchFamily="49" charset="0"/>
            </a:endParaRPr>
          </a:p>
          <a:p>
            <a:r>
              <a:rPr lang="en-US" sz="1600" dirty="0" err="1" smtClean="0">
                <a:latin typeface="Courier New" pitchFamily="49" charset="0"/>
                <a:cs typeface="Courier New" pitchFamily="49" charset="0"/>
              </a:rPr>
              <a:t>powershell_ise</a:t>
            </a:r>
            <a:r>
              <a:rPr lang="en-US" sz="1600" dirty="0" smtClean="0">
                <a:latin typeface="Courier New" pitchFamily="49" charset="0"/>
                <a:cs typeface="Courier New" pitchFamily="49" charset="0"/>
              </a:rPr>
              <a:t> </a:t>
            </a:r>
            <a:r>
              <a:rPr lang="en-US" sz="1600" dirty="0" smtClean="0">
                <a:solidFill>
                  <a:srgbClr val="7030A0"/>
                </a:solidFill>
                <a:latin typeface="Courier New" pitchFamily="49" charset="0"/>
                <a:cs typeface="Courier New" pitchFamily="49" charset="0"/>
              </a:rPr>
              <a:t>$</a:t>
            </a:r>
            <a:r>
              <a:rPr lang="en-US" sz="1600" dirty="0" err="1" smtClean="0">
                <a:solidFill>
                  <a:srgbClr val="7030A0"/>
                </a:solidFill>
                <a:latin typeface="Courier New" pitchFamily="49" charset="0"/>
                <a:cs typeface="Courier New" pitchFamily="49" charset="0"/>
              </a:rPr>
              <a:t>profile</a:t>
            </a:r>
            <a:r>
              <a:rPr lang="en-US" sz="1600" dirty="0" err="1" smtClean="0">
                <a:latin typeface="Courier New" pitchFamily="49" charset="0"/>
                <a:cs typeface="Courier New" pitchFamily="49" charset="0"/>
              </a:rPr>
              <a:t>.AllUsersAllHosts</a:t>
            </a:r>
            <a:endParaRPr lang="en-US" sz="1600" dirty="0" smtClean="0">
              <a:latin typeface="Courier New" pitchFamily="49" charset="0"/>
              <a:cs typeface="Courier New" pitchFamily="49" charset="0"/>
            </a:endParaRPr>
          </a:p>
          <a:p>
            <a:endParaRPr lang="en-US" sz="1600" dirty="0" smtClean="0">
              <a:latin typeface="Courier New" pitchFamily="49" charset="0"/>
              <a:cs typeface="Courier New" pitchFamily="49" charset="0"/>
            </a:endParaRPr>
          </a:p>
          <a:p>
            <a:pPr marL="438912" lvl="0" indent="-320040">
              <a:buClr>
                <a:srgbClr val="F0AD00"/>
              </a:buClr>
              <a:buSzPct val="80000"/>
              <a:buFont typeface="Wingdings 2"/>
              <a:buChar char=""/>
              <a:defRPr/>
            </a:pPr>
            <a:r>
              <a:rPr lang="en-US" sz="3200" dirty="0" smtClean="0">
                <a:solidFill>
                  <a:prstClr val="black"/>
                </a:solidFill>
              </a:rPr>
              <a:t>Add the following code to the script file and save your changes:</a:t>
            </a:r>
          </a:p>
          <a:p>
            <a:endParaRPr lang="en-US" sz="1600" dirty="0" smtClean="0">
              <a:solidFill>
                <a:srgbClr val="7030A0"/>
              </a:solidFill>
              <a:latin typeface="Courier New" pitchFamily="49" charset="0"/>
              <a:cs typeface="Courier New" pitchFamily="49" charset="0"/>
            </a:endParaRPr>
          </a:p>
          <a:p>
            <a:r>
              <a:rPr lang="en-US" sz="1500" dirty="0" smtClean="0">
                <a:solidFill>
                  <a:srgbClr val="7030A0"/>
                </a:solidFill>
                <a:latin typeface="Courier New" pitchFamily="49" charset="0"/>
                <a:cs typeface="Courier New" pitchFamily="49" charset="0"/>
              </a:rPr>
              <a:t>$</a:t>
            </a:r>
            <a:r>
              <a:rPr lang="en-US" sz="1500" dirty="0" err="1" smtClean="0">
                <a:solidFill>
                  <a:srgbClr val="7030A0"/>
                </a:solidFill>
                <a:latin typeface="Courier New" pitchFamily="49" charset="0"/>
                <a:cs typeface="Courier New" pitchFamily="49" charset="0"/>
              </a:rPr>
              <a:t>ver</a:t>
            </a:r>
            <a:r>
              <a:rPr lang="en-US" sz="1500" dirty="0" smtClean="0">
                <a:latin typeface="Courier New" pitchFamily="49" charset="0"/>
                <a:cs typeface="Courier New" pitchFamily="49" charset="0"/>
              </a:rPr>
              <a:t> = </a:t>
            </a:r>
            <a:r>
              <a:rPr lang="en-US" sz="1500" dirty="0" smtClean="0">
                <a:solidFill>
                  <a:srgbClr val="7030A0"/>
                </a:solidFill>
                <a:latin typeface="Courier New" pitchFamily="49" charset="0"/>
                <a:cs typeface="Courier New" pitchFamily="49" charset="0"/>
              </a:rPr>
              <a:t>$host</a:t>
            </a:r>
            <a:r>
              <a:rPr lang="en-US" sz="1500" dirty="0" smtClean="0">
                <a:latin typeface="Courier New" pitchFamily="49" charset="0"/>
                <a:cs typeface="Courier New" pitchFamily="49" charset="0"/>
              </a:rPr>
              <a:t> | </a:t>
            </a:r>
            <a:r>
              <a:rPr lang="en-US" sz="1500" dirty="0" smtClean="0">
                <a:solidFill>
                  <a:schemeClr val="accent2">
                    <a:lumMod val="75000"/>
                  </a:schemeClr>
                </a:solidFill>
                <a:latin typeface="Courier New" pitchFamily="49" charset="0"/>
                <a:cs typeface="Courier New" pitchFamily="49" charset="0"/>
              </a:rPr>
              <a:t>select</a:t>
            </a:r>
            <a:r>
              <a:rPr lang="en-US" sz="1500" dirty="0" smtClean="0">
                <a:latin typeface="Courier New" pitchFamily="49" charset="0"/>
                <a:cs typeface="Courier New" pitchFamily="49" charset="0"/>
              </a:rPr>
              <a:t> </a:t>
            </a:r>
            <a:r>
              <a:rPr lang="en-US" sz="1500" dirty="0" smtClean="0">
                <a:solidFill>
                  <a:schemeClr val="accent6">
                    <a:lumMod val="75000"/>
                  </a:schemeClr>
                </a:solidFill>
                <a:latin typeface="Courier New" pitchFamily="49" charset="0"/>
                <a:cs typeface="Courier New" pitchFamily="49" charset="0"/>
              </a:rPr>
              <a:t>version</a:t>
            </a:r>
          </a:p>
          <a:p>
            <a:r>
              <a:rPr lang="en-US" sz="1500" dirty="0" smtClean="0">
                <a:solidFill>
                  <a:srgbClr val="0000FF"/>
                </a:solidFill>
                <a:latin typeface="Courier New" pitchFamily="49" charset="0"/>
                <a:cs typeface="Courier New" pitchFamily="49" charset="0"/>
              </a:rPr>
              <a:t>if</a:t>
            </a:r>
            <a:r>
              <a:rPr lang="en-US" sz="1500" dirty="0" smtClean="0">
                <a:latin typeface="Courier New" pitchFamily="49" charset="0"/>
                <a:cs typeface="Courier New" pitchFamily="49" charset="0"/>
              </a:rPr>
              <a:t> </a:t>
            </a:r>
            <a:r>
              <a:rPr lang="en-US" sz="1500" dirty="0" smtClean="0">
                <a:solidFill>
                  <a:srgbClr val="7030A0"/>
                </a:solidFill>
                <a:latin typeface="Courier New" pitchFamily="49" charset="0"/>
                <a:cs typeface="Courier New" pitchFamily="49" charset="0"/>
              </a:rPr>
              <a:t>($</a:t>
            </a:r>
            <a:r>
              <a:rPr lang="en-US" sz="1500" dirty="0" err="1" smtClean="0">
                <a:solidFill>
                  <a:srgbClr val="7030A0"/>
                </a:solidFill>
                <a:latin typeface="Courier New" pitchFamily="49" charset="0"/>
                <a:cs typeface="Courier New" pitchFamily="49" charset="0"/>
              </a:rPr>
              <a:t>ver</a:t>
            </a:r>
            <a:r>
              <a:rPr lang="en-US" sz="1500" dirty="0" err="1" smtClean="0">
                <a:latin typeface="Courier New" pitchFamily="49" charset="0"/>
                <a:cs typeface="Courier New" pitchFamily="49" charset="0"/>
              </a:rPr>
              <a:t>.Version.Major</a:t>
            </a:r>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a:t>
            </a:r>
            <a:r>
              <a:rPr lang="en-US" sz="1500" dirty="0" err="1" smtClean="0">
                <a:solidFill>
                  <a:srgbClr val="FF0000"/>
                </a:solidFill>
                <a:latin typeface="Courier New" pitchFamily="49" charset="0"/>
                <a:cs typeface="Courier New" pitchFamily="49" charset="0"/>
              </a:rPr>
              <a:t>gt</a:t>
            </a:r>
            <a:r>
              <a:rPr lang="en-US" sz="1500" dirty="0" smtClean="0">
                <a:latin typeface="Courier New" pitchFamily="49" charset="0"/>
                <a:cs typeface="Courier New" pitchFamily="49" charset="0"/>
              </a:rPr>
              <a:t> 1) {</a:t>
            </a:r>
            <a:r>
              <a:rPr lang="en-US" sz="1500" dirty="0" smtClean="0">
                <a:solidFill>
                  <a:srgbClr val="7030A0"/>
                </a:solidFill>
                <a:latin typeface="Courier New" pitchFamily="49" charset="0"/>
                <a:cs typeface="Courier New" pitchFamily="49" charset="0"/>
              </a:rPr>
              <a:t>$</a:t>
            </a:r>
            <a:r>
              <a:rPr lang="en-US" sz="1500" dirty="0" err="1" smtClean="0">
                <a:solidFill>
                  <a:srgbClr val="7030A0"/>
                </a:solidFill>
                <a:latin typeface="Courier New" pitchFamily="49" charset="0"/>
                <a:cs typeface="Courier New" pitchFamily="49" charset="0"/>
              </a:rPr>
              <a:t>host</a:t>
            </a:r>
            <a:r>
              <a:rPr lang="en-US" sz="1500" dirty="0" err="1" smtClean="0">
                <a:latin typeface="Courier New" pitchFamily="49" charset="0"/>
                <a:cs typeface="Courier New" pitchFamily="49" charset="0"/>
              </a:rPr>
              <a:t>.</a:t>
            </a:r>
            <a:r>
              <a:rPr lang="en-US" sz="1500" dirty="0" err="1" smtClean="0">
                <a:solidFill>
                  <a:schemeClr val="accent5">
                    <a:lumMod val="50000"/>
                  </a:schemeClr>
                </a:solidFill>
                <a:latin typeface="Courier New" pitchFamily="49" charset="0"/>
                <a:cs typeface="Courier New" pitchFamily="49" charset="0"/>
              </a:rPr>
              <a:t>Runspace.ThreadOptions</a:t>
            </a:r>
            <a:r>
              <a:rPr lang="en-US" sz="1500" dirty="0" smtClean="0">
                <a:latin typeface="Courier New" pitchFamily="49" charset="0"/>
                <a:cs typeface="Courier New" pitchFamily="49" charset="0"/>
              </a:rPr>
              <a:t> = </a:t>
            </a:r>
            <a:r>
              <a:rPr lang="en-US" sz="1500" dirty="0" smtClean="0">
                <a:solidFill>
                  <a:schemeClr val="accent6">
                    <a:lumMod val="75000"/>
                  </a:schemeClr>
                </a:solidFill>
                <a:latin typeface="Courier New" pitchFamily="49" charset="0"/>
                <a:cs typeface="Courier New" pitchFamily="49" charset="0"/>
              </a:rPr>
              <a:t>"</a:t>
            </a:r>
            <a:r>
              <a:rPr lang="en-US" sz="1500" dirty="0" err="1" smtClean="0">
                <a:solidFill>
                  <a:schemeClr val="accent6">
                    <a:lumMod val="75000"/>
                  </a:schemeClr>
                </a:solidFill>
                <a:latin typeface="Courier New" pitchFamily="49" charset="0"/>
                <a:cs typeface="Courier New" pitchFamily="49" charset="0"/>
              </a:rPr>
              <a:t>ReuseThread</a:t>
            </a:r>
            <a:r>
              <a:rPr lang="en-US" sz="1500" dirty="0" smtClean="0">
                <a:solidFill>
                  <a:schemeClr val="accent6">
                    <a:lumMod val="75000"/>
                  </a:schemeClr>
                </a:solidFill>
                <a:latin typeface="Courier New" pitchFamily="49" charset="0"/>
                <a:cs typeface="Courier New" pitchFamily="49" charset="0"/>
              </a:rPr>
              <a:t>"</a:t>
            </a:r>
            <a:r>
              <a:rPr lang="en-US" sz="1500" dirty="0" smtClean="0">
                <a:latin typeface="Courier New" pitchFamily="49" charset="0"/>
                <a:cs typeface="Courier New" pitchFamily="49" charset="0"/>
              </a:rPr>
              <a:t>} </a:t>
            </a:r>
          </a:p>
          <a:p>
            <a:r>
              <a:rPr lang="en-US" sz="1500" dirty="0" smtClean="0">
                <a:solidFill>
                  <a:srgbClr val="0000FF"/>
                </a:solidFill>
                <a:latin typeface="Courier New" pitchFamily="49" charset="0"/>
                <a:cs typeface="Courier New" pitchFamily="49" charset="0"/>
              </a:rPr>
              <a:t>if</a:t>
            </a:r>
            <a:r>
              <a:rPr lang="en-US" sz="1500" dirty="0" smtClean="0">
                <a:latin typeface="Courier New" pitchFamily="49" charset="0"/>
                <a:cs typeface="Courier New" pitchFamily="49" charset="0"/>
              </a:rPr>
              <a:t> ((</a:t>
            </a:r>
            <a:r>
              <a:rPr lang="en-US" sz="1500" dirty="0" smtClean="0">
                <a:solidFill>
                  <a:schemeClr val="accent2">
                    <a:lumMod val="75000"/>
                  </a:schemeClr>
                </a:solidFill>
                <a:latin typeface="Courier New" pitchFamily="49" charset="0"/>
                <a:cs typeface="Courier New" pitchFamily="49" charset="0"/>
              </a:rPr>
              <a:t>Get-</a:t>
            </a:r>
            <a:r>
              <a:rPr lang="en-US" sz="1500" dirty="0" err="1" smtClean="0">
                <a:solidFill>
                  <a:schemeClr val="accent2">
                    <a:lumMod val="75000"/>
                  </a:schemeClr>
                </a:solidFill>
                <a:latin typeface="Courier New" pitchFamily="49" charset="0"/>
                <a:cs typeface="Courier New" pitchFamily="49" charset="0"/>
              </a:rPr>
              <a:t>PSSnapin</a:t>
            </a:r>
            <a:r>
              <a:rPr lang="en-US" sz="1500" dirty="0" smtClean="0">
                <a:latin typeface="Courier New" pitchFamily="49" charset="0"/>
                <a:cs typeface="Courier New" pitchFamily="49" charset="0"/>
              </a:rPr>
              <a:t> </a:t>
            </a:r>
            <a:r>
              <a:rPr lang="en-US" sz="1500" dirty="0" smtClean="0">
                <a:solidFill>
                  <a:schemeClr val="accent6">
                    <a:lumMod val="75000"/>
                  </a:schemeClr>
                </a:solidFill>
                <a:latin typeface="Courier New" pitchFamily="49" charset="0"/>
                <a:cs typeface="Courier New" pitchFamily="49" charset="0"/>
              </a:rPr>
              <a:t>"</a:t>
            </a:r>
            <a:r>
              <a:rPr lang="en-US" sz="1500" dirty="0" err="1" smtClean="0">
                <a:solidFill>
                  <a:schemeClr val="accent6">
                    <a:lumMod val="75000"/>
                  </a:schemeClr>
                </a:solidFill>
                <a:latin typeface="Courier New" pitchFamily="49" charset="0"/>
                <a:cs typeface="Courier New" pitchFamily="49" charset="0"/>
              </a:rPr>
              <a:t>Microsoft.SharePoint.PowerShell</a:t>
            </a:r>
            <a:r>
              <a:rPr lang="en-US" sz="1500" dirty="0" smtClean="0">
                <a:solidFill>
                  <a:schemeClr val="accent6">
                    <a:lumMod val="75000"/>
                  </a:schemeClr>
                </a:solidFill>
                <a:latin typeface="Courier New" pitchFamily="49" charset="0"/>
                <a:cs typeface="Courier New" pitchFamily="49" charset="0"/>
              </a:rPr>
              <a:t>"</a:t>
            </a:r>
            <a:r>
              <a:rPr lang="en-US" sz="1500" dirty="0" smtClean="0">
                <a:latin typeface="Courier New" pitchFamily="49" charset="0"/>
                <a:cs typeface="Courier New" pitchFamily="49" charset="0"/>
              </a:rPr>
              <a:t> </a:t>
            </a:r>
            <a:r>
              <a:rPr lang="en-US" sz="1500" i="1" dirty="0" smtClean="0">
                <a:solidFill>
                  <a:schemeClr val="accent2">
                    <a:lumMod val="75000"/>
                  </a:schemeClr>
                </a:solidFill>
                <a:latin typeface="Courier New" pitchFamily="49" charset="0"/>
                <a:cs typeface="Courier New" pitchFamily="49" charset="0"/>
              </a:rPr>
              <a:t>-</a:t>
            </a:r>
            <a:r>
              <a:rPr lang="en-US" sz="1500" i="1" dirty="0" err="1" smtClean="0">
                <a:solidFill>
                  <a:schemeClr val="accent2">
                    <a:lumMod val="75000"/>
                  </a:schemeClr>
                </a:solidFill>
                <a:latin typeface="Courier New" pitchFamily="49" charset="0"/>
                <a:cs typeface="Courier New" pitchFamily="49" charset="0"/>
              </a:rPr>
              <a:t>ErrorAction</a:t>
            </a:r>
            <a:r>
              <a:rPr lang="en-US" sz="1500" i="1" dirty="0" smtClean="0">
                <a:latin typeface="Courier New" pitchFamily="49" charset="0"/>
                <a:cs typeface="Courier New" pitchFamily="49" charset="0"/>
              </a:rPr>
              <a:t> </a:t>
            </a:r>
            <a:r>
              <a:rPr lang="en-US" sz="1500" dirty="0" err="1" smtClean="0">
                <a:solidFill>
                  <a:schemeClr val="accent6">
                    <a:lumMod val="75000"/>
                  </a:schemeClr>
                </a:solidFill>
                <a:latin typeface="Courier New" pitchFamily="49" charset="0"/>
                <a:cs typeface="Courier New" pitchFamily="49" charset="0"/>
              </a:rPr>
              <a:t>SilentlyContinue</a:t>
            </a:r>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a:t>
            </a:r>
            <a:r>
              <a:rPr lang="en-US" sz="1500" dirty="0" err="1" smtClean="0">
                <a:solidFill>
                  <a:srgbClr val="FF0000"/>
                </a:solidFill>
                <a:latin typeface="Courier New" pitchFamily="49" charset="0"/>
                <a:cs typeface="Courier New" pitchFamily="49" charset="0"/>
              </a:rPr>
              <a:t>eq</a:t>
            </a:r>
            <a:r>
              <a:rPr lang="en-US" sz="1500" dirty="0" smtClean="0">
                <a:latin typeface="Courier New" pitchFamily="49" charset="0"/>
                <a:cs typeface="Courier New" pitchFamily="49" charset="0"/>
              </a:rPr>
              <a:t> </a:t>
            </a:r>
            <a:r>
              <a:rPr lang="en-US" sz="1500" dirty="0" smtClean="0">
                <a:solidFill>
                  <a:srgbClr val="7030A0"/>
                </a:solidFill>
                <a:latin typeface="Courier New" pitchFamily="49" charset="0"/>
                <a:cs typeface="Courier New" pitchFamily="49" charset="0"/>
              </a:rPr>
              <a:t>$null</a:t>
            </a:r>
            <a:r>
              <a:rPr lang="en-US" sz="1500" dirty="0" smtClean="0">
                <a:latin typeface="Courier New" pitchFamily="49" charset="0"/>
                <a:cs typeface="Courier New" pitchFamily="49" charset="0"/>
              </a:rPr>
              <a:t>) {</a:t>
            </a:r>
          </a:p>
          <a:p>
            <a:r>
              <a:rPr lang="en-US" sz="1500" dirty="0" smtClean="0">
                <a:latin typeface="Courier New" pitchFamily="49" charset="0"/>
                <a:cs typeface="Courier New" pitchFamily="49" charset="0"/>
              </a:rPr>
              <a:t>    </a:t>
            </a:r>
            <a:r>
              <a:rPr lang="en-US" sz="1500" dirty="0" smtClean="0">
                <a:solidFill>
                  <a:schemeClr val="accent2">
                    <a:lumMod val="75000"/>
                  </a:schemeClr>
                </a:solidFill>
                <a:latin typeface="Courier New" pitchFamily="49" charset="0"/>
                <a:cs typeface="Courier New" pitchFamily="49" charset="0"/>
              </a:rPr>
              <a:t>Add-</a:t>
            </a:r>
            <a:r>
              <a:rPr lang="en-US" sz="1500" dirty="0" err="1" smtClean="0">
                <a:solidFill>
                  <a:schemeClr val="accent2">
                    <a:lumMod val="75000"/>
                  </a:schemeClr>
                </a:solidFill>
                <a:latin typeface="Courier New" pitchFamily="49" charset="0"/>
                <a:cs typeface="Courier New" pitchFamily="49" charset="0"/>
              </a:rPr>
              <a:t>PSSnapin</a:t>
            </a:r>
            <a:r>
              <a:rPr lang="en-US" sz="1500" dirty="0" smtClean="0">
                <a:latin typeface="Courier New" pitchFamily="49" charset="0"/>
                <a:cs typeface="Courier New" pitchFamily="49" charset="0"/>
              </a:rPr>
              <a:t> </a:t>
            </a:r>
            <a:r>
              <a:rPr lang="en-US" sz="1500" dirty="0" smtClean="0">
                <a:solidFill>
                  <a:schemeClr val="accent6">
                    <a:lumMod val="75000"/>
                  </a:schemeClr>
                </a:solidFill>
                <a:latin typeface="Courier New" pitchFamily="49" charset="0"/>
                <a:cs typeface="Courier New" pitchFamily="49" charset="0"/>
              </a:rPr>
              <a:t>"</a:t>
            </a:r>
            <a:r>
              <a:rPr lang="en-US" sz="1500" dirty="0" err="1" smtClean="0">
                <a:solidFill>
                  <a:schemeClr val="accent6">
                    <a:lumMod val="75000"/>
                  </a:schemeClr>
                </a:solidFill>
                <a:latin typeface="Courier New" pitchFamily="49" charset="0"/>
                <a:cs typeface="Courier New" pitchFamily="49" charset="0"/>
              </a:rPr>
              <a:t>Microsoft.SharePoint.PowerShell</a:t>
            </a:r>
            <a:r>
              <a:rPr lang="en-US" sz="1500" dirty="0" smtClean="0">
                <a:solidFill>
                  <a:schemeClr val="accent6">
                    <a:lumMod val="75000"/>
                  </a:schemeClr>
                </a:solidFill>
                <a:latin typeface="Courier New" pitchFamily="49" charset="0"/>
                <a:cs typeface="Courier New" pitchFamily="49" charset="0"/>
              </a:rPr>
              <a:t>"</a:t>
            </a:r>
          </a:p>
          <a:p>
            <a:r>
              <a:rPr lang="en-US" sz="1500" dirty="0" smtClean="0">
                <a:latin typeface="Courier New" pitchFamily="49" charset="0"/>
                <a:cs typeface="Courier New" pitchFamily="49" charset="0"/>
              </a:rPr>
              <a:t>}</a:t>
            </a:r>
            <a:endParaRPr lang="en-US" sz="32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Member of WSS_ADMIN_WGP and </a:t>
            </a:r>
            <a:r>
              <a:rPr lang="en-US" dirty="0" err="1" smtClean="0"/>
              <a:t>SharePoint_Shell_Access</a:t>
            </a:r>
            <a:endParaRPr lang="en-US" dirty="0" smtClean="0"/>
          </a:p>
          <a:p>
            <a:pPr lvl="1"/>
            <a:r>
              <a:rPr lang="en-US" dirty="0" smtClean="0"/>
              <a:t>WSS_ADMIN_WPG is a local security group on the machine the user is executing commands on</a:t>
            </a:r>
          </a:p>
          <a:p>
            <a:pPr lvl="1"/>
            <a:r>
              <a:rPr lang="en-US" dirty="0" err="1" smtClean="0"/>
              <a:t>SharePoint_Shell_Access</a:t>
            </a:r>
            <a:r>
              <a:rPr lang="en-US" dirty="0" smtClean="0"/>
              <a:t> is a SQL Role in the Configuration Database</a:t>
            </a:r>
          </a:p>
          <a:p>
            <a:r>
              <a:rPr lang="en-US" dirty="0" smtClean="0"/>
              <a:t>Use Add-</a:t>
            </a:r>
            <a:r>
              <a:rPr lang="en-US" dirty="0" err="1" smtClean="0"/>
              <a:t>SPShellAdmin</a:t>
            </a:r>
            <a:r>
              <a:rPr lang="en-US" dirty="0" smtClean="0"/>
              <a:t> to add a user to </a:t>
            </a:r>
            <a:r>
              <a:rPr lang="en-US" smtClean="0"/>
              <a:t>these </a:t>
            </a:r>
            <a:r>
              <a:rPr lang="en-US" smtClean="0"/>
              <a:t>groups</a:t>
            </a:r>
            <a:endParaRPr lang="en-US" dirty="0" smtClean="0">
              <a:latin typeface="Cordia New" pitchFamily="34" charset="-34"/>
              <a:cs typeface="Cordia New" pitchFamily="34" charset="-34"/>
            </a:endParaRPr>
          </a:p>
          <a:p>
            <a:pPr lvl="1">
              <a:buNone/>
            </a:pPr>
            <a:endParaRPr lang="en-US" dirty="0" smtClean="0">
              <a:latin typeface="Cordia New" pitchFamily="34" charset="-34"/>
              <a:cs typeface="Cordia New" pitchFamily="34" charset="-34"/>
            </a:endParaRPr>
          </a:p>
          <a:p>
            <a:pPr>
              <a:buNone/>
            </a:pPr>
            <a:r>
              <a:rPr lang="en-US" sz="2600" dirty="0" smtClean="0">
                <a:solidFill>
                  <a:schemeClr val="accent2">
                    <a:lumMod val="75000"/>
                  </a:schemeClr>
                </a:solidFill>
                <a:latin typeface="Courier New" pitchFamily="49" charset="0"/>
                <a:cs typeface="Courier New" pitchFamily="49" charset="0"/>
              </a:rPr>
              <a:t>Add-</a:t>
            </a:r>
            <a:r>
              <a:rPr lang="en-US" sz="2600" dirty="0" err="1" smtClean="0">
                <a:solidFill>
                  <a:schemeClr val="accent2">
                    <a:lumMod val="75000"/>
                  </a:schemeClr>
                </a:solidFill>
                <a:latin typeface="Courier New" pitchFamily="49" charset="0"/>
                <a:cs typeface="Courier New" pitchFamily="49" charset="0"/>
              </a:rPr>
              <a:t>SPShellAdmin</a:t>
            </a:r>
            <a:r>
              <a:rPr lang="en-US" sz="2600" dirty="0" smtClean="0">
                <a:latin typeface="Courier New" pitchFamily="49" charset="0"/>
                <a:cs typeface="Courier New" pitchFamily="49" charset="0"/>
              </a:rPr>
              <a:t> </a:t>
            </a:r>
            <a:r>
              <a:rPr lang="en-US" sz="2600" i="1" dirty="0" smtClean="0">
                <a:solidFill>
                  <a:schemeClr val="accent2">
                    <a:lumMod val="75000"/>
                  </a:schemeClr>
                </a:solidFill>
                <a:latin typeface="Courier New" pitchFamily="49" charset="0"/>
                <a:cs typeface="Courier New" pitchFamily="49" charset="0"/>
              </a:rPr>
              <a:t>-</a:t>
            </a:r>
            <a:r>
              <a:rPr lang="en-US" sz="2600" i="1" dirty="0" err="1" smtClean="0">
                <a:solidFill>
                  <a:schemeClr val="accent2">
                    <a:lumMod val="75000"/>
                  </a:schemeClr>
                </a:solidFill>
                <a:latin typeface="Courier New" pitchFamily="49" charset="0"/>
                <a:cs typeface="Courier New" pitchFamily="49" charset="0"/>
              </a:rPr>
              <a:t>UserName</a:t>
            </a: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domain\user</a:t>
            </a:r>
          </a:p>
          <a:p>
            <a:pPr>
              <a:buNone/>
            </a:pPr>
            <a:endParaRPr lang="en-US" sz="2600" dirty="0" smtClean="0">
              <a:solidFill>
                <a:schemeClr val="accent2">
                  <a:lumMod val="75000"/>
                </a:schemeClr>
              </a:solidFill>
              <a:latin typeface="Courier New" pitchFamily="49" charset="0"/>
              <a:cs typeface="Courier New" pitchFamily="49" charset="0"/>
            </a:endParaRPr>
          </a:p>
          <a:p>
            <a:pPr>
              <a:buNone/>
            </a:pPr>
            <a:r>
              <a:rPr lang="en-US" sz="2600" dirty="0" smtClean="0">
                <a:solidFill>
                  <a:schemeClr val="accent2">
                    <a:lumMod val="75000"/>
                  </a:schemeClr>
                </a:solidFill>
                <a:latin typeface="Courier New" pitchFamily="49" charset="0"/>
                <a:cs typeface="Courier New" pitchFamily="49" charset="0"/>
              </a:rPr>
              <a:t>Get-</a:t>
            </a:r>
            <a:r>
              <a:rPr lang="en-US" sz="2600" dirty="0" err="1" smtClean="0">
                <a:solidFill>
                  <a:schemeClr val="accent2">
                    <a:lumMod val="75000"/>
                  </a:schemeClr>
                </a:solidFill>
                <a:latin typeface="Courier New" pitchFamily="49" charset="0"/>
                <a:cs typeface="Courier New" pitchFamily="49" charset="0"/>
              </a:rPr>
              <a:t>SPDatabase</a:t>
            </a:r>
            <a:r>
              <a:rPr lang="en-US" sz="2600" dirty="0" smtClean="0">
                <a:latin typeface="Courier New" pitchFamily="49" charset="0"/>
                <a:cs typeface="Courier New" pitchFamily="49" charset="0"/>
              </a:rPr>
              <a:t> | </a:t>
            </a:r>
            <a:r>
              <a:rPr lang="en-US" sz="2600" dirty="0" smtClean="0">
                <a:solidFill>
                  <a:schemeClr val="accent2">
                    <a:lumMod val="75000"/>
                  </a:schemeClr>
                </a:solidFill>
                <a:latin typeface="Courier New" pitchFamily="49" charset="0"/>
                <a:cs typeface="Courier New" pitchFamily="49" charset="0"/>
              </a:rPr>
              <a:t>where</a:t>
            </a:r>
            <a:r>
              <a:rPr lang="en-US" sz="2600" dirty="0" smtClean="0">
                <a:latin typeface="Courier New" pitchFamily="49" charset="0"/>
                <a:cs typeface="Courier New" pitchFamily="49" charset="0"/>
              </a:rPr>
              <a:t> {$_.Name </a:t>
            </a:r>
            <a:r>
              <a:rPr lang="en-US" sz="2600" dirty="0" smtClean="0">
                <a:solidFill>
                  <a:srgbClr val="FF0000"/>
                </a:solidFill>
                <a:latin typeface="Courier New" pitchFamily="49" charset="0"/>
                <a:cs typeface="Courier New" pitchFamily="49" charset="0"/>
              </a:rPr>
              <a:t>-</a:t>
            </a:r>
            <a:r>
              <a:rPr lang="en-US" sz="2600" dirty="0" err="1" smtClean="0">
                <a:solidFill>
                  <a:srgbClr val="FF0000"/>
                </a:solidFill>
                <a:latin typeface="Courier New" pitchFamily="49" charset="0"/>
                <a:cs typeface="Courier New" pitchFamily="49" charset="0"/>
              </a:rPr>
              <a:t>eq</a:t>
            </a: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a:t>
            </a:r>
            <a:r>
              <a:rPr lang="en-US" sz="2600" dirty="0" err="1" smtClean="0">
                <a:solidFill>
                  <a:srgbClr val="FF0000"/>
                </a:solidFill>
                <a:latin typeface="Courier New" pitchFamily="49" charset="0"/>
                <a:cs typeface="Courier New" pitchFamily="49" charset="0"/>
              </a:rPr>
              <a:t>SharePoint_Content</a:t>
            </a:r>
            <a:r>
              <a:rPr lang="en-US" sz="2600" dirty="0" smtClean="0">
                <a:solidFill>
                  <a:srgbClr val="FF0000"/>
                </a:solidFill>
                <a:latin typeface="Courier New" pitchFamily="49" charset="0"/>
                <a:cs typeface="Courier New" pitchFamily="49" charset="0"/>
              </a:rPr>
              <a:t>_*"</a:t>
            </a:r>
            <a:r>
              <a:rPr lang="en-US" sz="2600" dirty="0" smtClean="0">
                <a:latin typeface="Courier New" pitchFamily="49" charset="0"/>
                <a:cs typeface="Courier New" pitchFamily="49" charset="0"/>
              </a:rPr>
              <a:t>} | </a:t>
            </a:r>
            <a:r>
              <a:rPr lang="en-US" sz="2600" dirty="0" smtClean="0">
                <a:solidFill>
                  <a:schemeClr val="accent2">
                    <a:lumMod val="75000"/>
                  </a:schemeClr>
                </a:solidFill>
                <a:latin typeface="Courier New" pitchFamily="49" charset="0"/>
                <a:cs typeface="Courier New" pitchFamily="49" charset="0"/>
              </a:rPr>
              <a:t>Add-</a:t>
            </a:r>
            <a:r>
              <a:rPr lang="en-US" sz="2600" dirty="0" err="1" smtClean="0">
                <a:solidFill>
                  <a:schemeClr val="accent2">
                    <a:lumMod val="75000"/>
                  </a:schemeClr>
                </a:solidFill>
                <a:latin typeface="Courier New" pitchFamily="49" charset="0"/>
                <a:cs typeface="Courier New" pitchFamily="49" charset="0"/>
              </a:rPr>
              <a:t>SPShellAdmin</a:t>
            </a:r>
            <a:r>
              <a:rPr lang="en-US" sz="2600" dirty="0" smtClean="0">
                <a:latin typeface="Courier New" pitchFamily="49" charset="0"/>
                <a:cs typeface="Courier New" pitchFamily="49" charset="0"/>
              </a:rPr>
              <a:t> </a:t>
            </a:r>
            <a:r>
              <a:rPr lang="en-US" sz="2600" i="1" dirty="0" smtClean="0">
                <a:solidFill>
                  <a:schemeClr val="accent2">
                    <a:lumMod val="75000"/>
                  </a:schemeClr>
                </a:solidFill>
                <a:latin typeface="Courier New" pitchFamily="49" charset="0"/>
                <a:cs typeface="Courier New" pitchFamily="49" charset="0"/>
              </a:rPr>
              <a:t>-</a:t>
            </a:r>
            <a:r>
              <a:rPr lang="en-US" sz="2600" i="1" dirty="0" err="1" smtClean="0">
                <a:solidFill>
                  <a:schemeClr val="accent2">
                    <a:lumMod val="75000"/>
                  </a:schemeClr>
                </a:solidFill>
                <a:latin typeface="Courier New" pitchFamily="49" charset="0"/>
                <a:cs typeface="Courier New" pitchFamily="49" charset="0"/>
              </a:rPr>
              <a:t>UserName</a:t>
            </a: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domain\user</a:t>
            </a:r>
          </a:p>
          <a:p>
            <a:pPr lvl="1">
              <a:buNone/>
            </a:pPr>
            <a:endParaRPr lang="en-US" dirty="0" smtClean="0">
              <a:latin typeface="Cordia New" pitchFamily="34" charset="-34"/>
              <a:cs typeface="Cordia New" pitchFamily="34" charset="-34"/>
            </a:endParaRPr>
          </a:p>
          <a:p>
            <a:r>
              <a:rPr lang="en-US" dirty="0" smtClean="0"/>
              <a:t>Some commands (such as setup commands) require the user to be a local server admin but most do not.</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5320</TotalTime>
  <Words>2931</Words>
  <Application>Microsoft Office PowerPoint</Application>
  <PresentationFormat>On-screen Show (4:3)</PresentationFormat>
  <Paragraphs>411</Paragraphs>
  <Slides>46</Slides>
  <Notes>13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Module</vt:lpstr>
      <vt:lpstr>PowerShell and SharePoint 2010</vt:lpstr>
      <vt:lpstr>About Me</vt:lpstr>
      <vt:lpstr>Agenda</vt:lpstr>
      <vt:lpstr>SharePoint PowerShell 2010 Basics</vt:lpstr>
      <vt:lpstr>STSADM/PSConfig???</vt:lpstr>
      <vt:lpstr>Management Shell</vt:lpstr>
      <vt:lpstr>Registering the Cmdlets</vt:lpstr>
      <vt:lpstr>Load Snap-in For any Editor</vt:lpstr>
      <vt:lpstr>Required Permissions</vt:lpstr>
      <vt:lpstr>Finding What You Need</vt:lpstr>
      <vt:lpstr>Tips</vt:lpstr>
      <vt:lpstr>Using Get-Command and Get-Member</vt:lpstr>
      <vt:lpstr>PipeBind Objects</vt:lpstr>
      <vt:lpstr>SharePoint PowerShell 2010 Advanced Topics</vt:lpstr>
      <vt:lpstr>PowerShell Threading</vt:lpstr>
      <vt:lpstr>PowerShell Threading</vt:lpstr>
      <vt:lpstr>Handling Disposable Items</vt:lpstr>
      <vt:lpstr>Assignment Collections</vt:lpstr>
      <vt:lpstr>Assignment Collection Example</vt:lpstr>
      <vt:lpstr>Usage Scenarios</vt:lpstr>
      <vt:lpstr>Common Usage Scenarios</vt:lpstr>
      <vt:lpstr>Farm Creation</vt:lpstr>
      <vt:lpstr>Farm Creation</vt:lpstr>
      <vt:lpstr>Site Structure Creation</vt:lpstr>
      <vt:lpstr>Site Structure Creation</vt:lpstr>
      <vt:lpstr>Service Application Setup/Configuration</vt:lpstr>
      <vt:lpstr>Service Applications</vt:lpstr>
      <vt:lpstr>Maintenance</vt:lpstr>
      <vt:lpstr>Developer Dashboard</vt:lpstr>
      <vt:lpstr>Maintaining SharePoint 2010</vt:lpstr>
      <vt:lpstr>Reporting</vt:lpstr>
      <vt:lpstr>Reporting</vt:lpstr>
      <vt:lpstr>Remoting</vt:lpstr>
      <vt:lpstr>Remoting</vt:lpstr>
      <vt:lpstr>Enabling Remoting</vt:lpstr>
      <vt:lpstr>Enabling CredSSP</vt:lpstr>
      <vt:lpstr>Running Remote Commands</vt:lpstr>
      <vt:lpstr>Building Custom Cmdlets</vt:lpstr>
      <vt:lpstr>Creating a new VS2010 Project</vt:lpstr>
      <vt:lpstr>Key Components</vt:lpstr>
      <vt:lpstr>Registration XML</vt:lpstr>
      <vt:lpstr>Add Required Assemblies</vt:lpstr>
      <vt:lpstr>Cmdlet Base Classes</vt:lpstr>
      <vt:lpstr>Building Custom Cmdlets</vt:lpstr>
      <vt:lpstr>Key Takeaways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with SharePoint 2010</dc:title>
  <dc:creator>Gary Lapointe</dc:creator>
  <cp:lastModifiedBy>Gary Lapointe</cp:lastModifiedBy>
  <cp:revision>168</cp:revision>
  <dcterms:created xsi:type="dcterms:W3CDTF">2009-11-26T16:38:51Z</dcterms:created>
  <dcterms:modified xsi:type="dcterms:W3CDTF">2010-04-27T22:56:48Z</dcterms:modified>
</cp:coreProperties>
</file>